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18288000" cy="10287000"/>
  <p:notesSz cx="6858000" cy="9144000"/>
  <p:embeddedFontLst>
    <p:embeddedFont>
      <p:font typeface="Archivo Black" panose="020B0604020202020204" charset="0"/>
      <p:regular r:id="rId18"/>
    </p:embeddedFont>
    <p:embeddedFont>
      <p:font typeface="Arial" panose="020B0604020202020204" pitchFamily="34" charset="0"/>
      <p:regular r:id="rId19"/>
    </p:embeddedFont>
    <p:embeddedFont>
      <p:font typeface="Arial Bold" panose="020B0604020202020204" charset="0"/>
      <p:regular r:id="rId20"/>
    </p:embeddedFont>
    <p:embeddedFont>
      <p:font typeface="Calibri" panose="020F0502020204030204" pitchFamily="34" charset="0"/>
      <p:regular r:id="rId21"/>
      <p:bold r:id="rId22"/>
      <p:italic r:id="rId23"/>
      <p:boldItalic r:id="rId24"/>
    </p:embeddedFont>
    <p:embeddedFont>
      <p:font typeface="Open Sans Bold" panose="020B0604020202020204" charset="0"/>
      <p:regular r:id="rId25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96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55" d="100"/>
          <a:sy n="55" d="100"/>
        </p:scale>
        <p:origin x="144" y="2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1.fntdata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font" Target="fonts/font4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8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3.fntdata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7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6.fntdata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2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5.fntdata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1/9/2026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1/9/2026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1/9/2026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1/9/2026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1/9/2026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1/9/2026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1/9/2026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7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26.sv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28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13" Type="http://schemas.openxmlformats.org/officeDocument/2006/relationships/image" Target="../media/image38.png"/><Relationship Id="rId18" Type="http://schemas.openxmlformats.org/officeDocument/2006/relationships/image" Target="../media/image43.svg"/><Relationship Id="rId3" Type="http://schemas.openxmlformats.org/officeDocument/2006/relationships/image" Target="../media/image3.png"/><Relationship Id="rId7" Type="http://schemas.openxmlformats.org/officeDocument/2006/relationships/image" Target="../media/image32.png"/><Relationship Id="rId12" Type="http://schemas.openxmlformats.org/officeDocument/2006/relationships/image" Target="../media/image37.svg"/><Relationship Id="rId17" Type="http://schemas.openxmlformats.org/officeDocument/2006/relationships/image" Target="../media/image42.png"/><Relationship Id="rId2" Type="http://schemas.openxmlformats.org/officeDocument/2006/relationships/image" Target="../media/image27.png"/><Relationship Id="rId16" Type="http://schemas.openxmlformats.org/officeDocument/2006/relationships/image" Target="../media/image41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png"/><Relationship Id="rId11" Type="http://schemas.openxmlformats.org/officeDocument/2006/relationships/image" Target="../media/image36.png"/><Relationship Id="rId5" Type="http://schemas.openxmlformats.org/officeDocument/2006/relationships/image" Target="../media/image30.svg"/><Relationship Id="rId15" Type="http://schemas.openxmlformats.org/officeDocument/2006/relationships/image" Target="../media/image40.png"/><Relationship Id="rId10" Type="http://schemas.openxmlformats.org/officeDocument/2006/relationships/image" Target="../media/image35.png"/><Relationship Id="rId19" Type="http://schemas.openxmlformats.org/officeDocument/2006/relationships/image" Target="../media/image4.png"/><Relationship Id="rId4" Type="http://schemas.openxmlformats.org/officeDocument/2006/relationships/image" Target="../media/image29.png"/><Relationship Id="rId9" Type="http://schemas.openxmlformats.org/officeDocument/2006/relationships/image" Target="../media/image34.png"/><Relationship Id="rId14" Type="http://schemas.openxmlformats.org/officeDocument/2006/relationships/image" Target="../media/image39.sv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2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svg"/><Relationship Id="rId3" Type="http://schemas.openxmlformats.org/officeDocument/2006/relationships/image" Target="../media/image45.png"/><Relationship Id="rId7" Type="http://schemas.openxmlformats.org/officeDocument/2006/relationships/image" Target="../media/image4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8.svg"/><Relationship Id="rId5" Type="http://schemas.openxmlformats.org/officeDocument/2006/relationships/image" Target="../media/image47.png"/><Relationship Id="rId4" Type="http://schemas.openxmlformats.org/officeDocument/2006/relationships/image" Target="../media/image46.svg"/><Relationship Id="rId9" Type="http://schemas.openxmlformats.org/officeDocument/2006/relationships/image" Target="../media/image4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51.png"/><Relationship Id="rId7" Type="http://schemas.openxmlformats.org/officeDocument/2006/relationships/image" Target="../media/image55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4.png"/><Relationship Id="rId5" Type="http://schemas.openxmlformats.org/officeDocument/2006/relationships/image" Target="../media/image53.jpeg"/><Relationship Id="rId4" Type="http://schemas.openxmlformats.org/officeDocument/2006/relationships/image" Target="../media/image52.svg"/><Relationship Id="rId9" Type="http://schemas.openxmlformats.org/officeDocument/2006/relationships/image" Target="../media/image5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svg"/><Relationship Id="rId5" Type="http://schemas.openxmlformats.org/officeDocument/2006/relationships/image" Target="../media/image7.png"/><Relationship Id="rId4" Type="http://schemas.openxmlformats.org/officeDocument/2006/relationships/image" Target="../media/image6.sv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7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4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FR" dirty="0"/>
          </a:p>
        </p:txBody>
      </p:sp>
      <p:sp>
        <p:nvSpPr>
          <p:cNvPr id="3" name="TextBox 3"/>
          <p:cNvSpPr txBox="1"/>
          <p:nvPr/>
        </p:nvSpPr>
        <p:spPr>
          <a:xfrm>
            <a:off x="559380" y="-432360"/>
            <a:ext cx="5546597" cy="496340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8748"/>
              </a:lnSpc>
            </a:pPr>
            <a:endParaRPr dirty="0"/>
          </a:p>
          <a:p>
            <a:pPr algn="l">
              <a:lnSpc>
                <a:spcPts val="12976"/>
              </a:lnSpc>
            </a:pPr>
            <a:r>
              <a:rPr lang="en-US" sz="10000" b="1" dirty="0">
                <a:solidFill>
                  <a:srgbClr val="003399"/>
                </a:solidFill>
                <a:latin typeface="Arial Bold"/>
                <a:ea typeface="Arial Bold"/>
                <a:cs typeface="Arial Bold"/>
                <a:sym typeface="Arial Bold"/>
              </a:rPr>
              <a:t>B.U.T.</a:t>
            </a:r>
          </a:p>
          <a:p>
            <a:pPr algn="l">
              <a:lnSpc>
                <a:spcPts val="2916"/>
              </a:lnSpc>
            </a:pPr>
            <a:endParaRPr lang="en-US" sz="12015" b="1" dirty="0">
              <a:solidFill>
                <a:srgbClr val="003399"/>
              </a:solidFill>
              <a:latin typeface="Arial Bold"/>
              <a:ea typeface="Arial Bold"/>
              <a:cs typeface="Arial Bold"/>
              <a:sym typeface="Arial Bold"/>
            </a:endParaRPr>
          </a:p>
          <a:p>
            <a:pPr algn="l">
              <a:lnSpc>
                <a:spcPts val="12976"/>
              </a:lnSpc>
            </a:pPr>
            <a:endParaRPr lang="en-US" sz="12015" b="1" dirty="0">
              <a:solidFill>
                <a:srgbClr val="003399"/>
              </a:solidFill>
              <a:latin typeface="Arial Bold"/>
              <a:ea typeface="Arial Bold"/>
              <a:cs typeface="Arial Bold"/>
              <a:sym typeface="Arial Bold"/>
            </a:endParaRPr>
          </a:p>
        </p:txBody>
      </p:sp>
      <p:grpSp>
        <p:nvGrpSpPr>
          <p:cNvPr id="4" name="Group 4"/>
          <p:cNvGrpSpPr/>
          <p:nvPr/>
        </p:nvGrpSpPr>
        <p:grpSpPr>
          <a:xfrm>
            <a:off x="-127847" y="2351358"/>
            <a:ext cx="14071020" cy="4087542"/>
            <a:chOff x="-352573" y="0"/>
            <a:chExt cx="7218956" cy="215596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6609907" cy="1815205"/>
            </a:xfrm>
            <a:custGeom>
              <a:avLst/>
              <a:gdLst/>
              <a:ahLst/>
              <a:cxnLst/>
              <a:rect l="l" t="t" r="r" b="b"/>
              <a:pathLst>
                <a:path w="7218955" h="1815205">
                  <a:moveTo>
                    <a:pt x="0" y="0"/>
                  </a:moveTo>
                  <a:lnTo>
                    <a:pt x="7218955" y="0"/>
                  </a:lnTo>
                  <a:lnTo>
                    <a:pt x="7218955" y="1815205"/>
                  </a:lnTo>
                  <a:lnTo>
                    <a:pt x="0" y="1815205"/>
                  </a:lnTo>
                  <a:close/>
                </a:path>
              </a:pathLst>
            </a:custGeom>
            <a:solidFill>
              <a:srgbClr val="003A7A">
                <a:alpha val="48627"/>
              </a:srgbClr>
            </a:solidFill>
          </p:spPr>
        </p:sp>
        <p:sp>
          <p:nvSpPr>
            <p:cNvPr id="6" name="TextBox 6"/>
            <p:cNvSpPr txBox="1"/>
            <p:nvPr/>
          </p:nvSpPr>
          <p:spPr>
            <a:xfrm>
              <a:off x="-352573" y="33667"/>
              <a:ext cx="7218956" cy="2122293"/>
            </a:xfrm>
            <a:prstGeom prst="rect">
              <a:avLst/>
            </a:prstGeom>
          </p:spPr>
          <p:txBody>
            <a:bodyPr lIns="76200" tIns="76200" rIns="76200" bIns="76200" rtlCol="0" anchor="t"/>
            <a:lstStyle/>
            <a:p>
              <a:pPr algn="ctr">
                <a:lnSpc>
                  <a:spcPts val="3600"/>
                </a:lnSpc>
              </a:pPr>
              <a:r>
                <a:rPr lang="en-US" sz="5000" b="1" dirty="0" err="1">
                  <a:solidFill>
                    <a:srgbClr val="FFFFFF"/>
                  </a:solidFill>
                  <a:latin typeface="Arial Bold"/>
                  <a:ea typeface="Arial Bold"/>
                  <a:cs typeface="Arial Bold"/>
                  <a:sym typeface="Arial Bold"/>
                </a:rPr>
                <a:t>Parcours</a:t>
              </a:r>
              <a:r>
                <a:rPr lang="en-US" sz="5000" b="1" dirty="0">
                  <a:solidFill>
                    <a:srgbClr val="FFFFFF"/>
                  </a:solidFill>
                  <a:latin typeface="Arial Bold"/>
                  <a:ea typeface="Arial Bold"/>
                  <a:cs typeface="Arial Bold"/>
                  <a:sym typeface="Arial Bold"/>
                </a:rPr>
                <a:t> :  </a:t>
              </a:r>
            </a:p>
            <a:p>
              <a:pPr algn="ctr">
                <a:lnSpc>
                  <a:spcPts val="3600"/>
                </a:lnSpc>
              </a:pPr>
              <a:endParaRPr lang="en-US" sz="6000" b="1" dirty="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endParaRPr>
            </a:p>
            <a:p>
              <a:pPr algn="ctr">
                <a:lnSpc>
                  <a:spcPts val="3600"/>
                </a:lnSpc>
                <a:spcBef>
                  <a:spcPts val="600"/>
                </a:spcBef>
              </a:pPr>
              <a:r>
                <a:rPr lang="en-US" sz="6000" b="1" dirty="0">
                  <a:solidFill>
                    <a:srgbClr val="FFFFFF"/>
                  </a:solidFill>
                  <a:latin typeface="Arial Bold"/>
                  <a:ea typeface="Arial Bold"/>
                  <a:cs typeface="Arial Bold"/>
                  <a:sym typeface="Arial Bold"/>
                </a:rPr>
                <a:t>Sciences du danger et </a:t>
              </a:r>
            </a:p>
            <a:p>
              <a:pPr algn="ctr">
                <a:lnSpc>
                  <a:spcPts val="3600"/>
                </a:lnSpc>
                <a:spcBef>
                  <a:spcPts val="600"/>
                </a:spcBef>
              </a:pPr>
              <a:r>
                <a:rPr lang="en-US" sz="6000" b="1" dirty="0">
                  <a:solidFill>
                    <a:srgbClr val="FFFFFF"/>
                  </a:solidFill>
                  <a:latin typeface="Arial Bold"/>
                  <a:ea typeface="Arial Bold"/>
                  <a:cs typeface="Arial Bold"/>
                  <a:sym typeface="Arial Bold"/>
                </a:rPr>
                <a:t>management des </a:t>
              </a:r>
              <a:r>
                <a:rPr lang="en-US" sz="6000" b="1" dirty="0" err="1">
                  <a:solidFill>
                    <a:srgbClr val="FFFFFF"/>
                  </a:solidFill>
                  <a:latin typeface="Arial Bold"/>
                  <a:ea typeface="Arial Bold"/>
                  <a:cs typeface="Arial Bold"/>
                  <a:sym typeface="Arial Bold"/>
                </a:rPr>
                <a:t>risques</a:t>
              </a:r>
              <a:r>
                <a:rPr lang="en-US" sz="6000" b="1" dirty="0">
                  <a:solidFill>
                    <a:srgbClr val="FFFFFF"/>
                  </a:solidFill>
                  <a:latin typeface="Arial Bold"/>
                  <a:ea typeface="Arial Bold"/>
                  <a:cs typeface="Arial Bold"/>
                  <a:sym typeface="Arial Bold"/>
                </a:rPr>
                <a:t> </a:t>
              </a:r>
              <a:r>
                <a:rPr lang="en-US" sz="6000" b="1" dirty="0" err="1">
                  <a:solidFill>
                    <a:srgbClr val="FFFFFF"/>
                  </a:solidFill>
                  <a:latin typeface="Arial Bold"/>
                  <a:ea typeface="Arial Bold"/>
                  <a:cs typeface="Arial Bold"/>
                  <a:sym typeface="Arial Bold"/>
                </a:rPr>
                <a:t>professionnels</a:t>
              </a:r>
              <a:r>
                <a:rPr lang="en-US" sz="6000" b="1" dirty="0">
                  <a:solidFill>
                    <a:srgbClr val="FFFFFF"/>
                  </a:solidFill>
                  <a:latin typeface="Arial Bold"/>
                  <a:ea typeface="Arial Bold"/>
                  <a:cs typeface="Arial Bold"/>
                  <a:sym typeface="Arial Bold"/>
                </a:rPr>
                <a:t>, </a:t>
              </a:r>
              <a:r>
                <a:rPr lang="en-US" sz="6000" b="1" dirty="0" err="1">
                  <a:solidFill>
                    <a:srgbClr val="FFFFFF"/>
                  </a:solidFill>
                  <a:latin typeface="Arial Bold"/>
                  <a:ea typeface="Arial Bold"/>
                  <a:cs typeface="Arial Bold"/>
                  <a:sym typeface="Arial Bold"/>
                </a:rPr>
                <a:t>technologiques</a:t>
              </a:r>
              <a:r>
                <a:rPr lang="en-US" sz="6000" b="1" dirty="0">
                  <a:solidFill>
                    <a:srgbClr val="FFFFFF"/>
                  </a:solidFill>
                  <a:latin typeface="Arial Bold"/>
                  <a:ea typeface="Arial Bold"/>
                  <a:cs typeface="Arial Bold"/>
                  <a:sym typeface="Arial Bold"/>
                </a:rPr>
                <a:t> et </a:t>
              </a:r>
              <a:r>
                <a:rPr lang="en-US" sz="6000" b="1" dirty="0" err="1">
                  <a:solidFill>
                    <a:srgbClr val="FFFFFF"/>
                  </a:solidFill>
                  <a:latin typeface="Arial Bold"/>
                  <a:ea typeface="Arial Bold"/>
                  <a:cs typeface="Arial Bold"/>
                  <a:sym typeface="Arial Bold"/>
                </a:rPr>
                <a:t>environnementaux</a:t>
              </a:r>
              <a:endParaRPr lang="en-US" sz="6000" b="1" dirty="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endParaRPr>
            </a:p>
          </p:txBody>
        </p:sp>
      </p:grpSp>
      <p:grpSp>
        <p:nvGrpSpPr>
          <p:cNvPr id="7" name="Group 7"/>
          <p:cNvGrpSpPr/>
          <p:nvPr/>
        </p:nvGrpSpPr>
        <p:grpSpPr>
          <a:xfrm>
            <a:off x="13510287" y="7358757"/>
            <a:ext cx="4773231" cy="3442593"/>
            <a:chOff x="0" y="0"/>
            <a:chExt cx="1257147" cy="906691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1257147" cy="906691"/>
            </a:xfrm>
            <a:custGeom>
              <a:avLst/>
              <a:gdLst/>
              <a:ahLst/>
              <a:cxnLst/>
              <a:rect l="l" t="t" r="r" b="b"/>
              <a:pathLst>
                <a:path w="1257147" h="906691">
                  <a:moveTo>
                    <a:pt x="82719" y="0"/>
                  </a:moveTo>
                  <a:lnTo>
                    <a:pt x="1174428" y="0"/>
                  </a:lnTo>
                  <a:cubicBezTo>
                    <a:pt x="1220113" y="0"/>
                    <a:pt x="1257147" y="37035"/>
                    <a:pt x="1257147" y="82719"/>
                  </a:cubicBezTo>
                  <a:lnTo>
                    <a:pt x="1257147" y="823972"/>
                  </a:lnTo>
                  <a:cubicBezTo>
                    <a:pt x="1257147" y="845910"/>
                    <a:pt x="1248432" y="866950"/>
                    <a:pt x="1232919" y="882463"/>
                  </a:cubicBezTo>
                  <a:cubicBezTo>
                    <a:pt x="1217406" y="897976"/>
                    <a:pt x="1196367" y="906691"/>
                    <a:pt x="1174428" y="906691"/>
                  </a:cubicBezTo>
                  <a:lnTo>
                    <a:pt x="82719" y="906691"/>
                  </a:lnTo>
                  <a:cubicBezTo>
                    <a:pt x="60781" y="906691"/>
                    <a:pt x="39741" y="897976"/>
                    <a:pt x="24228" y="882463"/>
                  </a:cubicBezTo>
                  <a:cubicBezTo>
                    <a:pt x="8715" y="866950"/>
                    <a:pt x="0" y="845910"/>
                    <a:pt x="0" y="823972"/>
                  </a:cubicBezTo>
                  <a:lnTo>
                    <a:pt x="0" y="82719"/>
                  </a:lnTo>
                  <a:cubicBezTo>
                    <a:pt x="0" y="60781"/>
                    <a:pt x="8715" y="39741"/>
                    <a:pt x="24228" y="24228"/>
                  </a:cubicBezTo>
                  <a:cubicBezTo>
                    <a:pt x="39741" y="8715"/>
                    <a:pt x="60781" y="0"/>
                    <a:pt x="82719" y="0"/>
                  </a:cubicBezTo>
                  <a:close/>
                </a:path>
              </a:pathLst>
            </a:custGeom>
            <a:solidFill>
              <a:srgbClr val="BCDDEA">
                <a:alpha val="57647"/>
              </a:srgbClr>
            </a:solidFill>
            <a:ln cap="rnd">
              <a:noFill/>
              <a:prstDash val="solid"/>
              <a:round/>
            </a:ln>
          </p:spPr>
        </p:sp>
        <p:sp>
          <p:nvSpPr>
            <p:cNvPr id="9" name="TextBox 9"/>
            <p:cNvSpPr txBox="1"/>
            <p:nvPr/>
          </p:nvSpPr>
          <p:spPr>
            <a:xfrm>
              <a:off x="0" y="-38100"/>
              <a:ext cx="1257147" cy="94479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10" name="Group 10"/>
          <p:cNvGrpSpPr/>
          <p:nvPr/>
        </p:nvGrpSpPr>
        <p:grpSpPr>
          <a:xfrm>
            <a:off x="8670024" y="7358757"/>
            <a:ext cx="4773231" cy="3442593"/>
            <a:chOff x="0" y="0"/>
            <a:chExt cx="1257147" cy="906691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1257147" cy="906691"/>
            </a:xfrm>
            <a:custGeom>
              <a:avLst/>
              <a:gdLst/>
              <a:ahLst/>
              <a:cxnLst/>
              <a:rect l="l" t="t" r="r" b="b"/>
              <a:pathLst>
                <a:path w="1257147" h="906691">
                  <a:moveTo>
                    <a:pt x="82719" y="0"/>
                  </a:moveTo>
                  <a:lnTo>
                    <a:pt x="1174428" y="0"/>
                  </a:lnTo>
                  <a:cubicBezTo>
                    <a:pt x="1220113" y="0"/>
                    <a:pt x="1257147" y="37035"/>
                    <a:pt x="1257147" y="82719"/>
                  </a:cubicBezTo>
                  <a:lnTo>
                    <a:pt x="1257147" y="823972"/>
                  </a:lnTo>
                  <a:cubicBezTo>
                    <a:pt x="1257147" y="845910"/>
                    <a:pt x="1248432" y="866950"/>
                    <a:pt x="1232919" y="882463"/>
                  </a:cubicBezTo>
                  <a:cubicBezTo>
                    <a:pt x="1217406" y="897976"/>
                    <a:pt x="1196367" y="906691"/>
                    <a:pt x="1174428" y="906691"/>
                  </a:cubicBezTo>
                  <a:lnTo>
                    <a:pt x="82719" y="906691"/>
                  </a:lnTo>
                  <a:cubicBezTo>
                    <a:pt x="60781" y="906691"/>
                    <a:pt x="39741" y="897976"/>
                    <a:pt x="24228" y="882463"/>
                  </a:cubicBezTo>
                  <a:cubicBezTo>
                    <a:pt x="8715" y="866950"/>
                    <a:pt x="0" y="845910"/>
                    <a:pt x="0" y="823972"/>
                  </a:cubicBezTo>
                  <a:lnTo>
                    <a:pt x="0" y="82719"/>
                  </a:lnTo>
                  <a:cubicBezTo>
                    <a:pt x="0" y="60781"/>
                    <a:pt x="8715" y="39741"/>
                    <a:pt x="24228" y="24228"/>
                  </a:cubicBezTo>
                  <a:cubicBezTo>
                    <a:pt x="39741" y="8715"/>
                    <a:pt x="60781" y="0"/>
                    <a:pt x="82719" y="0"/>
                  </a:cubicBezTo>
                  <a:close/>
                </a:path>
              </a:pathLst>
            </a:custGeom>
            <a:solidFill>
              <a:srgbClr val="BCDDEA">
                <a:alpha val="57647"/>
              </a:srgbClr>
            </a:solidFill>
          </p:spPr>
        </p:sp>
        <p:sp>
          <p:nvSpPr>
            <p:cNvPr id="12" name="TextBox 12"/>
            <p:cNvSpPr txBox="1"/>
            <p:nvPr/>
          </p:nvSpPr>
          <p:spPr>
            <a:xfrm>
              <a:off x="0" y="-38100"/>
              <a:ext cx="1257147" cy="94479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13" name="Group 13"/>
          <p:cNvGrpSpPr/>
          <p:nvPr/>
        </p:nvGrpSpPr>
        <p:grpSpPr>
          <a:xfrm>
            <a:off x="-152400" y="8473986"/>
            <a:ext cx="18516600" cy="1813014"/>
            <a:chOff x="0" y="0"/>
            <a:chExt cx="13208000" cy="1219200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13208000" cy="1219200"/>
            </a:xfrm>
            <a:custGeom>
              <a:avLst/>
              <a:gdLst/>
              <a:ahLst/>
              <a:cxnLst/>
              <a:rect l="l" t="t" r="r" b="b"/>
              <a:pathLst>
                <a:path w="13208000" h="1219200">
                  <a:moveTo>
                    <a:pt x="0" y="1219200"/>
                  </a:moveTo>
                  <a:lnTo>
                    <a:pt x="0" y="1016000"/>
                  </a:lnTo>
                  <a:lnTo>
                    <a:pt x="13208000" y="0"/>
                  </a:lnTo>
                  <a:lnTo>
                    <a:pt x="13208000" y="1219200"/>
                  </a:lnTo>
                  <a:lnTo>
                    <a:pt x="0" y="1219200"/>
                  </a:lnTo>
                  <a:close/>
                </a:path>
              </a:pathLst>
            </a:custGeom>
            <a:solidFill>
              <a:srgbClr val="003A7A"/>
            </a:solidFill>
          </p:spPr>
        </p:sp>
      </p:grpSp>
      <p:sp>
        <p:nvSpPr>
          <p:cNvPr id="15" name="Freeform 15"/>
          <p:cNvSpPr/>
          <p:nvPr/>
        </p:nvSpPr>
        <p:spPr>
          <a:xfrm>
            <a:off x="9678578" y="7455546"/>
            <a:ext cx="2756123" cy="1535618"/>
          </a:xfrm>
          <a:custGeom>
            <a:avLst/>
            <a:gdLst/>
            <a:ahLst/>
            <a:cxnLst/>
            <a:rect l="l" t="t" r="r" b="b"/>
            <a:pathLst>
              <a:path w="2756123" h="1535618">
                <a:moveTo>
                  <a:pt x="0" y="0"/>
                </a:moveTo>
                <a:lnTo>
                  <a:pt x="2756122" y="0"/>
                </a:lnTo>
                <a:lnTo>
                  <a:pt x="2756122" y="1535618"/>
                </a:lnTo>
                <a:lnTo>
                  <a:pt x="0" y="1535618"/>
                </a:lnTo>
                <a:lnTo>
                  <a:pt x="0" y="0"/>
                </a:lnTo>
                <a:close/>
              </a:path>
            </a:pathLst>
          </a:custGeom>
          <a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</p:sp>
      <p:sp>
        <p:nvSpPr>
          <p:cNvPr id="16" name="Freeform 16"/>
          <p:cNvSpPr/>
          <p:nvPr/>
        </p:nvSpPr>
        <p:spPr>
          <a:xfrm>
            <a:off x="14250149" y="7653947"/>
            <a:ext cx="3707506" cy="695521"/>
          </a:xfrm>
          <a:custGeom>
            <a:avLst/>
            <a:gdLst/>
            <a:ahLst/>
            <a:cxnLst/>
            <a:rect l="l" t="t" r="r" b="b"/>
            <a:pathLst>
              <a:path w="3707506" h="695521">
                <a:moveTo>
                  <a:pt x="0" y="0"/>
                </a:moveTo>
                <a:lnTo>
                  <a:pt x="3707506" y="0"/>
                </a:lnTo>
                <a:lnTo>
                  <a:pt x="3707506" y="695521"/>
                </a:lnTo>
                <a:lnTo>
                  <a:pt x="0" y="695521"/>
                </a:lnTo>
                <a:lnTo>
                  <a:pt x="0" y="0"/>
                </a:lnTo>
                <a:close/>
              </a:path>
            </a:pathLst>
          </a:custGeom>
          <a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 l="-29911"/>
            </a:stretch>
          </a:blipFill>
        </p:spPr>
      </p:sp>
      <p:sp>
        <p:nvSpPr>
          <p:cNvPr id="19" name="TextBox 19"/>
          <p:cNvSpPr txBox="1"/>
          <p:nvPr/>
        </p:nvSpPr>
        <p:spPr>
          <a:xfrm>
            <a:off x="4374120" y="382657"/>
            <a:ext cx="7155180" cy="173953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320"/>
              </a:lnSpc>
            </a:pPr>
            <a:r>
              <a:rPr lang="en-US" sz="5000" b="1" dirty="0" err="1">
                <a:solidFill>
                  <a:srgbClr val="003399"/>
                </a:solidFill>
                <a:latin typeface="Arial Bold"/>
                <a:ea typeface="Arial Bold"/>
                <a:cs typeface="Arial Bold"/>
                <a:sym typeface="Arial Bold"/>
              </a:rPr>
              <a:t>Hygiène</a:t>
            </a:r>
            <a:r>
              <a:rPr lang="en-US" sz="5000" b="1" dirty="0">
                <a:solidFill>
                  <a:srgbClr val="003399"/>
                </a:solidFill>
                <a:latin typeface="Arial Bold"/>
                <a:ea typeface="Arial Bold"/>
                <a:cs typeface="Arial Bold"/>
                <a:sym typeface="Arial Bold"/>
              </a:rPr>
              <a:t> </a:t>
            </a:r>
          </a:p>
          <a:p>
            <a:pPr algn="l">
              <a:lnSpc>
                <a:spcPts val="4320"/>
              </a:lnSpc>
            </a:pPr>
            <a:r>
              <a:rPr lang="en-US" sz="5000" b="1" dirty="0" err="1">
                <a:solidFill>
                  <a:srgbClr val="003399"/>
                </a:solidFill>
                <a:latin typeface="Arial Bold"/>
                <a:ea typeface="Arial Bold"/>
                <a:cs typeface="Arial Bold"/>
                <a:sym typeface="Arial Bold"/>
              </a:rPr>
              <a:t>Sécurité</a:t>
            </a:r>
            <a:r>
              <a:rPr lang="en-US" sz="5000" b="1" dirty="0">
                <a:solidFill>
                  <a:srgbClr val="003399"/>
                </a:solidFill>
                <a:latin typeface="Arial Bold"/>
                <a:ea typeface="Arial Bold"/>
                <a:cs typeface="Arial Bold"/>
                <a:sym typeface="Arial Bold"/>
              </a:rPr>
              <a:t> </a:t>
            </a:r>
          </a:p>
          <a:p>
            <a:pPr algn="l">
              <a:lnSpc>
                <a:spcPts val="4320"/>
              </a:lnSpc>
            </a:pPr>
            <a:r>
              <a:rPr lang="en-US" sz="5000" b="1" dirty="0" err="1">
                <a:solidFill>
                  <a:srgbClr val="003399"/>
                </a:solidFill>
                <a:latin typeface="Arial Bold"/>
                <a:ea typeface="Arial Bold"/>
                <a:cs typeface="Arial Bold"/>
                <a:sym typeface="Arial Bold"/>
              </a:rPr>
              <a:t>Environnement</a:t>
            </a:r>
            <a:endParaRPr lang="en-US" sz="5000" b="1" dirty="0">
              <a:solidFill>
                <a:srgbClr val="003399"/>
              </a:solidFill>
              <a:latin typeface="Arial Bold"/>
              <a:ea typeface="Arial Bold"/>
              <a:cs typeface="Arial Bold"/>
              <a:sym typeface="Arial Bold"/>
            </a:endParaRPr>
          </a:p>
        </p:txBody>
      </p:sp>
      <p:pic>
        <p:nvPicPr>
          <p:cNvPr id="20" name="Image 19">
            <a:extLst>
              <a:ext uri="{FF2B5EF4-FFF2-40B4-BE49-F238E27FC236}">
                <a16:creationId xmlns:a16="http://schemas.microsoft.com/office/drawing/2014/main" id="{A7F937F4-2A65-4EA4-83BD-C1E72463DBD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289649" y="9364438"/>
            <a:ext cx="1590675" cy="714375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4426931" y="160420"/>
            <a:ext cx="3707506" cy="695521"/>
          </a:xfrm>
          <a:custGeom>
            <a:avLst/>
            <a:gdLst/>
            <a:ahLst/>
            <a:cxnLst/>
            <a:rect l="l" t="t" r="r" b="b"/>
            <a:pathLst>
              <a:path w="3707506" h="695521">
                <a:moveTo>
                  <a:pt x="0" y="0"/>
                </a:moveTo>
                <a:lnTo>
                  <a:pt x="3707506" y="0"/>
                </a:lnTo>
                <a:lnTo>
                  <a:pt x="3707506" y="695522"/>
                </a:lnTo>
                <a:lnTo>
                  <a:pt x="0" y="695522"/>
                </a:lnTo>
                <a:lnTo>
                  <a:pt x="0" y="0"/>
                </a:lnTo>
                <a:close/>
              </a:path>
            </a:pathLst>
          </a:custGeo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 l="-29911"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-228600" y="8473986"/>
            <a:ext cx="18719118" cy="1813014"/>
            <a:chOff x="0" y="0"/>
            <a:chExt cx="13208000" cy="121920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13208000" cy="1219200"/>
            </a:xfrm>
            <a:custGeom>
              <a:avLst/>
              <a:gdLst/>
              <a:ahLst/>
              <a:cxnLst/>
              <a:rect l="l" t="t" r="r" b="b"/>
              <a:pathLst>
                <a:path w="13208000" h="1219200">
                  <a:moveTo>
                    <a:pt x="0" y="1219200"/>
                  </a:moveTo>
                  <a:lnTo>
                    <a:pt x="0" y="1016000"/>
                  </a:lnTo>
                  <a:lnTo>
                    <a:pt x="13208000" y="0"/>
                  </a:lnTo>
                  <a:lnTo>
                    <a:pt x="13208000" y="1219200"/>
                  </a:lnTo>
                  <a:lnTo>
                    <a:pt x="0" y="1219200"/>
                  </a:lnTo>
                  <a:close/>
                </a:path>
              </a:pathLst>
            </a:custGeom>
            <a:solidFill>
              <a:srgbClr val="003A7A"/>
            </a:solidFill>
          </p:spPr>
        </p:sp>
      </p:grpSp>
      <p:sp>
        <p:nvSpPr>
          <p:cNvPr id="5" name="Freeform 5"/>
          <p:cNvSpPr/>
          <p:nvPr/>
        </p:nvSpPr>
        <p:spPr>
          <a:xfrm>
            <a:off x="1507446" y="1640125"/>
            <a:ext cx="6273271" cy="3983527"/>
          </a:xfrm>
          <a:custGeom>
            <a:avLst/>
            <a:gdLst/>
            <a:ahLst/>
            <a:cxnLst/>
            <a:rect l="l" t="t" r="r" b="b"/>
            <a:pathLst>
              <a:path w="6273271" h="3983527">
                <a:moveTo>
                  <a:pt x="0" y="0"/>
                </a:moveTo>
                <a:lnTo>
                  <a:pt x="6273271" y="0"/>
                </a:lnTo>
                <a:lnTo>
                  <a:pt x="6273271" y="3983527"/>
                </a:lnTo>
                <a:lnTo>
                  <a:pt x="0" y="3983527"/>
                </a:lnTo>
                <a:lnTo>
                  <a:pt x="0" y="0"/>
                </a:lnTo>
                <a:close/>
              </a:path>
            </a:pathLst>
          </a:custGeom>
          <a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11315806" y="6304878"/>
            <a:ext cx="6222250" cy="1951874"/>
          </a:xfrm>
          <a:custGeom>
            <a:avLst/>
            <a:gdLst/>
            <a:ahLst/>
            <a:cxnLst/>
            <a:rect l="l" t="t" r="r" b="b"/>
            <a:pathLst>
              <a:path w="6222250" h="1951874">
                <a:moveTo>
                  <a:pt x="0" y="0"/>
                </a:moveTo>
                <a:lnTo>
                  <a:pt x="6222250" y="0"/>
                </a:lnTo>
                <a:lnTo>
                  <a:pt x="6222250" y="1951873"/>
                </a:lnTo>
                <a:lnTo>
                  <a:pt x="0" y="1951873"/>
                </a:lnTo>
                <a:lnTo>
                  <a:pt x="0" y="0"/>
                </a:lnTo>
                <a:close/>
              </a:path>
            </a:pathLst>
          </a:custGeom>
          <a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11315806" y="1610733"/>
            <a:ext cx="6222250" cy="3852466"/>
          </a:xfrm>
          <a:custGeom>
            <a:avLst/>
            <a:gdLst/>
            <a:ahLst/>
            <a:cxnLst/>
            <a:rect l="l" t="t" r="r" b="b"/>
            <a:pathLst>
              <a:path w="6222250" h="3852466">
                <a:moveTo>
                  <a:pt x="0" y="0"/>
                </a:moveTo>
                <a:lnTo>
                  <a:pt x="6222250" y="0"/>
                </a:lnTo>
                <a:lnTo>
                  <a:pt x="6222250" y="3852466"/>
                </a:lnTo>
                <a:lnTo>
                  <a:pt x="0" y="3852466"/>
                </a:lnTo>
                <a:lnTo>
                  <a:pt x="0" y="0"/>
                </a:lnTo>
                <a:close/>
              </a:path>
            </a:pathLst>
          </a:custGeom>
          <a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1397326" y="6304878"/>
            <a:ext cx="6222250" cy="2473344"/>
          </a:xfrm>
          <a:custGeom>
            <a:avLst/>
            <a:gdLst/>
            <a:ahLst/>
            <a:cxnLst/>
            <a:rect l="l" t="t" r="r" b="b"/>
            <a:pathLst>
              <a:path w="6222250" h="2473344">
                <a:moveTo>
                  <a:pt x="0" y="0"/>
                </a:moveTo>
                <a:lnTo>
                  <a:pt x="6222250" y="0"/>
                </a:lnTo>
                <a:lnTo>
                  <a:pt x="6222250" y="2473344"/>
                </a:lnTo>
                <a:lnTo>
                  <a:pt x="0" y="2473344"/>
                </a:lnTo>
                <a:lnTo>
                  <a:pt x="0" y="0"/>
                </a:lnTo>
                <a:close/>
              </a:path>
            </a:pathLst>
          </a:custGeom>
          <a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</p:sp>
      <p:grpSp>
        <p:nvGrpSpPr>
          <p:cNvPr id="9" name="Group 9"/>
          <p:cNvGrpSpPr/>
          <p:nvPr/>
        </p:nvGrpSpPr>
        <p:grpSpPr>
          <a:xfrm>
            <a:off x="8549778" y="5604813"/>
            <a:ext cx="1658520" cy="1658520"/>
            <a:chOff x="0" y="0"/>
            <a:chExt cx="812800" cy="812800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B0F0"/>
            </a:solidFill>
          </p:spPr>
        </p:sp>
        <p:sp>
          <p:nvSpPr>
            <p:cNvPr id="11" name="TextBox 11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80"/>
                </a:lnSpc>
              </a:pPr>
              <a:r>
                <a:rPr lang="en-US" sz="1700" b="1" dirty="0" err="1">
                  <a:solidFill>
                    <a:srgbClr val="003399"/>
                  </a:solidFill>
                  <a:latin typeface="Open Sans Bold"/>
                  <a:ea typeface="Open Sans Bold"/>
                  <a:cs typeface="Open Sans Bold"/>
                  <a:sym typeface="Open Sans Bold"/>
                </a:rPr>
                <a:t>Projets</a:t>
              </a:r>
              <a:r>
                <a:rPr lang="en-US" sz="1700" b="1" dirty="0">
                  <a:solidFill>
                    <a:srgbClr val="003399"/>
                  </a:solidFill>
                  <a:latin typeface="Open Sans Bold"/>
                  <a:ea typeface="Open Sans Bold"/>
                  <a:cs typeface="Open Sans Bold"/>
                  <a:sym typeface="Open Sans Bold"/>
                </a:rPr>
                <a:t> de </a:t>
              </a:r>
              <a:r>
                <a:rPr lang="en-US" sz="1700" b="1" dirty="0" err="1">
                  <a:solidFill>
                    <a:srgbClr val="003399"/>
                  </a:solidFill>
                  <a:latin typeface="Open Sans Bold"/>
                  <a:ea typeface="Open Sans Bold"/>
                  <a:cs typeface="Open Sans Bold"/>
                  <a:sym typeface="Open Sans Bold"/>
                </a:rPr>
                <a:t>groupes</a:t>
              </a:r>
              <a:endParaRPr lang="en-US" sz="1700" b="1" dirty="0">
                <a:solidFill>
                  <a:srgbClr val="003399"/>
                </a:solidFill>
                <a:latin typeface="Open Sans Bold"/>
                <a:ea typeface="Open Sans Bold"/>
                <a:cs typeface="Open Sans Bold"/>
                <a:sym typeface="Open Sans Bold"/>
              </a:endParaRPr>
            </a:p>
            <a:p>
              <a:pPr algn="ctr">
                <a:lnSpc>
                  <a:spcPts val="2380"/>
                </a:lnSpc>
              </a:pPr>
              <a:r>
                <a:rPr lang="en-US" sz="1700" b="1" dirty="0" err="1">
                  <a:solidFill>
                    <a:srgbClr val="003399"/>
                  </a:solidFill>
                  <a:latin typeface="Open Sans Bold"/>
                  <a:ea typeface="Open Sans Bold"/>
                  <a:cs typeface="Open Sans Bold"/>
                  <a:sym typeface="Open Sans Bold"/>
                </a:rPr>
                <a:t>semestriels</a:t>
              </a:r>
              <a:endParaRPr lang="en-US" sz="1700" b="1" dirty="0">
                <a:solidFill>
                  <a:srgbClr val="003399"/>
                </a:solidFill>
                <a:latin typeface="Open Sans Bold"/>
                <a:ea typeface="Open Sans Bold"/>
                <a:cs typeface="Open Sans Bold"/>
                <a:sym typeface="Open Sans Bold"/>
              </a:endParaRPr>
            </a:p>
          </p:txBody>
        </p:sp>
      </p:grpSp>
      <p:grpSp>
        <p:nvGrpSpPr>
          <p:cNvPr id="12" name="Group 12"/>
          <p:cNvGrpSpPr/>
          <p:nvPr/>
        </p:nvGrpSpPr>
        <p:grpSpPr>
          <a:xfrm rot="7837510">
            <a:off x="7750174" y="7308013"/>
            <a:ext cx="795760" cy="467073"/>
            <a:chOff x="0" y="0"/>
            <a:chExt cx="1384781" cy="812800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1384781" cy="812800"/>
            </a:xfrm>
            <a:custGeom>
              <a:avLst/>
              <a:gdLst/>
              <a:ahLst/>
              <a:cxnLst/>
              <a:rect l="l" t="t" r="r" b="b"/>
              <a:pathLst>
                <a:path w="1384781" h="812800">
                  <a:moveTo>
                    <a:pt x="1384781" y="406400"/>
                  </a:moveTo>
                  <a:lnTo>
                    <a:pt x="978381" y="0"/>
                  </a:lnTo>
                  <a:lnTo>
                    <a:pt x="978381" y="203200"/>
                  </a:lnTo>
                  <a:lnTo>
                    <a:pt x="0" y="203200"/>
                  </a:lnTo>
                  <a:lnTo>
                    <a:pt x="0" y="609600"/>
                  </a:lnTo>
                  <a:lnTo>
                    <a:pt x="978381" y="609600"/>
                  </a:lnTo>
                  <a:lnTo>
                    <a:pt x="978381" y="812800"/>
                  </a:lnTo>
                  <a:lnTo>
                    <a:pt x="1384781" y="406400"/>
                  </a:lnTo>
                  <a:close/>
                </a:path>
              </a:pathLst>
            </a:custGeom>
            <a:solidFill>
              <a:srgbClr val="00B0F0"/>
            </a:solidFill>
          </p:spPr>
        </p:sp>
        <p:sp>
          <p:nvSpPr>
            <p:cNvPr id="14" name="TextBox 14"/>
            <p:cNvSpPr txBox="1"/>
            <p:nvPr/>
          </p:nvSpPr>
          <p:spPr>
            <a:xfrm>
              <a:off x="0" y="165100"/>
              <a:ext cx="1283181" cy="444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5" name="Group 15"/>
          <p:cNvGrpSpPr/>
          <p:nvPr/>
        </p:nvGrpSpPr>
        <p:grpSpPr>
          <a:xfrm rot="3209408">
            <a:off x="10150193" y="7137673"/>
            <a:ext cx="795760" cy="467073"/>
            <a:chOff x="0" y="0"/>
            <a:chExt cx="1384781" cy="812800"/>
          </a:xfrm>
        </p:grpSpPr>
        <p:sp>
          <p:nvSpPr>
            <p:cNvPr id="16" name="Freeform 16"/>
            <p:cNvSpPr/>
            <p:nvPr/>
          </p:nvSpPr>
          <p:spPr>
            <a:xfrm>
              <a:off x="0" y="0"/>
              <a:ext cx="1384781" cy="812800"/>
            </a:xfrm>
            <a:custGeom>
              <a:avLst/>
              <a:gdLst/>
              <a:ahLst/>
              <a:cxnLst/>
              <a:rect l="l" t="t" r="r" b="b"/>
              <a:pathLst>
                <a:path w="1384781" h="812800">
                  <a:moveTo>
                    <a:pt x="1384781" y="406400"/>
                  </a:moveTo>
                  <a:lnTo>
                    <a:pt x="978381" y="0"/>
                  </a:lnTo>
                  <a:lnTo>
                    <a:pt x="978381" y="203200"/>
                  </a:lnTo>
                  <a:lnTo>
                    <a:pt x="0" y="203200"/>
                  </a:lnTo>
                  <a:lnTo>
                    <a:pt x="0" y="609600"/>
                  </a:lnTo>
                  <a:lnTo>
                    <a:pt x="978381" y="609600"/>
                  </a:lnTo>
                  <a:lnTo>
                    <a:pt x="978381" y="812800"/>
                  </a:lnTo>
                  <a:lnTo>
                    <a:pt x="1384781" y="406400"/>
                  </a:lnTo>
                  <a:close/>
                </a:path>
              </a:pathLst>
            </a:custGeom>
            <a:solidFill>
              <a:srgbClr val="00B0F0"/>
            </a:solidFill>
          </p:spPr>
        </p:sp>
        <p:sp>
          <p:nvSpPr>
            <p:cNvPr id="17" name="TextBox 17"/>
            <p:cNvSpPr txBox="1"/>
            <p:nvPr/>
          </p:nvSpPr>
          <p:spPr>
            <a:xfrm>
              <a:off x="0" y="165100"/>
              <a:ext cx="1283181" cy="444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8" name="Group 18"/>
          <p:cNvGrpSpPr/>
          <p:nvPr/>
        </p:nvGrpSpPr>
        <p:grpSpPr>
          <a:xfrm>
            <a:off x="327295" y="1601275"/>
            <a:ext cx="845297" cy="3905827"/>
            <a:chOff x="0" y="0"/>
            <a:chExt cx="222630" cy="1028695"/>
          </a:xfrm>
        </p:grpSpPr>
        <p:sp>
          <p:nvSpPr>
            <p:cNvPr id="19" name="Freeform 19"/>
            <p:cNvSpPr/>
            <p:nvPr/>
          </p:nvSpPr>
          <p:spPr>
            <a:xfrm>
              <a:off x="0" y="0"/>
              <a:ext cx="222630" cy="1028695"/>
            </a:xfrm>
            <a:custGeom>
              <a:avLst/>
              <a:gdLst/>
              <a:ahLst/>
              <a:cxnLst/>
              <a:rect l="l" t="t" r="r" b="b"/>
              <a:pathLst>
                <a:path w="222630" h="1028695">
                  <a:moveTo>
                    <a:pt x="111315" y="0"/>
                  </a:moveTo>
                  <a:lnTo>
                    <a:pt x="111315" y="0"/>
                  </a:lnTo>
                  <a:cubicBezTo>
                    <a:pt x="172792" y="0"/>
                    <a:pt x="222630" y="49837"/>
                    <a:pt x="222630" y="111315"/>
                  </a:cubicBezTo>
                  <a:lnTo>
                    <a:pt x="222630" y="917380"/>
                  </a:lnTo>
                  <a:cubicBezTo>
                    <a:pt x="222630" y="946903"/>
                    <a:pt x="210902" y="975216"/>
                    <a:pt x="190026" y="996092"/>
                  </a:cubicBezTo>
                  <a:cubicBezTo>
                    <a:pt x="169151" y="1016967"/>
                    <a:pt x="140837" y="1028695"/>
                    <a:pt x="111315" y="1028695"/>
                  </a:cubicBezTo>
                  <a:lnTo>
                    <a:pt x="111315" y="1028695"/>
                  </a:lnTo>
                  <a:cubicBezTo>
                    <a:pt x="81792" y="1028695"/>
                    <a:pt x="53479" y="1016967"/>
                    <a:pt x="32603" y="996092"/>
                  </a:cubicBezTo>
                  <a:cubicBezTo>
                    <a:pt x="11728" y="975216"/>
                    <a:pt x="0" y="946903"/>
                    <a:pt x="0" y="917380"/>
                  </a:cubicBezTo>
                  <a:lnTo>
                    <a:pt x="0" y="111315"/>
                  </a:lnTo>
                  <a:cubicBezTo>
                    <a:pt x="0" y="81792"/>
                    <a:pt x="11728" y="53479"/>
                    <a:pt x="32603" y="32603"/>
                  </a:cubicBezTo>
                  <a:cubicBezTo>
                    <a:pt x="53479" y="11728"/>
                    <a:pt x="81792" y="0"/>
                    <a:pt x="111315" y="0"/>
                  </a:cubicBezTo>
                  <a:close/>
                </a:path>
              </a:pathLst>
            </a:custGeom>
            <a:solidFill>
              <a:srgbClr val="00B0F0"/>
            </a:solidFill>
          </p:spPr>
        </p:sp>
        <p:sp>
          <p:nvSpPr>
            <p:cNvPr id="20" name="TextBox 20"/>
            <p:cNvSpPr txBox="1"/>
            <p:nvPr/>
          </p:nvSpPr>
          <p:spPr>
            <a:xfrm>
              <a:off x="0" y="-38100"/>
              <a:ext cx="222630" cy="106679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r>
                <a:rPr lang="en-US" sz="1899" b="1">
                  <a:solidFill>
                    <a:srgbClr val="003399"/>
                  </a:solidFill>
                  <a:latin typeface="Open Sans Bold"/>
                  <a:ea typeface="Open Sans Bold"/>
                  <a:cs typeface="Open Sans Bold"/>
                  <a:sym typeface="Open Sans Bold"/>
                </a:rPr>
                <a:t>S</a:t>
              </a:r>
            </a:p>
            <a:p>
              <a:pPr algn="ctr">
                <a:lnSpc>
                  <a:spcPts val="2659"/>
                </a:lnSpc>
              </a:pPr>
              <a:r>
                <a:rPr lang="en-US" sz="1899" b="1">
                  <a:solidFill>
                    <a:srgbClr val="003399"/>
                  </a:solidFill>
                  <a:latin typeface="Open Sans Bold"/>
                  <a:ea typeface="Open Sans Bold"/>
                  <a:cs typeface="Open Sans Bold"/>
                  <a:sym typeface="Open Sans Bold"/>
                </a:rPr>
                <a:t>E</a:t>
              </a:r>
            </a:p>
            <a:p>
              <a:pPr algn="ctr">
                <a:lnSpc>
                  <a:spcPts val="2659"/>
                </a:lnSpc>
              </a:pPr>
              <a:r>
                <a:rPr lang="en-US" sz="1899" b="1">
                  <a:solidFill>
                    <a:srgbClr val="003399"/>
                  </a:solidFill>
                  <a:latin typeface="Open Sans Bold"/>
                  <a:ea typeface="Open Sans Bold"/>
                  <a:cs typeface="Open Sans Bold"/>
                  <a:sym typeface="Open Sans Bold"/>
                </a:rPr>
                <a:t>M</a:t>
              </a:r>
            </a:p>
            <a:p>
              <a:pPr algn="ctr">
                <a:lnSpc>
                  <a:spcPts val="2659"/>
                </a:lnSpc>
              </a:pPr>
              <a:r>
                <a:rPr lang="en-US" sz="1899" b="1">
                  <a:solidFill>
                    <a:srgbClr val="003399"/>
                  </a:solidFill>
                  <a:latin typeface="Open Sans Bold"/>
                  <a:ea typeface="Open Sans Bold"/>
                  <a:cs typeface="Open Sans Bold"/>
                  <a:sym typeface="Open Sans Bold"/>
                </a:rPr>
                <a:t>E</a:t>
              </a:r>
            </a:p>
            <a:p>
              <a:pPr algn="ctr">
                <a:lnSpc>
                  <a:spcPts val="2659"/>
                </a:lnSpc>
              </a:pPr>
              <a:r>
                <a:rPr lang="en-US" sz="1899" b="1">
                  <a:solidFill>
                    <a:srgbClr val="003399"/>
                  </a:solidFill>
                  <a:latin typeface="Open Sans Bold"/>
                  <a:ea typeface="Open Sans Bold"/>
                  <a:cs typeface="Open Sans Bold"/>
                  <a:sym typeface="Open Sans Bold"/>
                </a:rPr>
                <a:t>S</a:t>
              </a:r>
            </a:p>
            <a:p>
              <a:pPr algn="ctr">
                <a:lnSpc>
                  <a:spcPts val="2659"/>
                </a:lnSpc>
              </a:pPr>
              <a:r>
                <a:rPr lang="en-US" sz="1899" b="1">
                  <a:solidFill>
                    <a:srgbClr val="003399"/>
                  </a:solidFill>
                  <a:latin typeface="Open Sans Bold"/>
                  <a:ea typeface="Open Sans Bold"/>
                  <a:cs typeface="Open Sans Bold"/>
                  <a:sym typeface="Open Sans Bold"/>
                </a:rPr>
                <a:t>T</a:t>
              </a:r>
            </a:p>
            <a:p>
              <a:pPr algn="ctr">
                <a:lnSpc>
                  <a:spcPts val="2659"/>
                </a:lnSpc>
              </a:pPr>
              <a:r>
                <a:rPr lang="en-US" sz="1899" b="1">
                  <a:solidFill>
                    <a:srgbClr val="003399"/>
                  </a:solidFill>
                  <a:latin typeface="Open Sans Bold"/>
                  <a:ea typeface="Open Sans Bold"/>
                  <a:cs typeface="Open Sans Bold"/>
                  <a:sym typeface="Open Sans Bold"/>
                </a:rPr>
                <a:t>R</a:t>
              </a:r>
            </a:p>
            <a:p>
              <a:pPr algn="ctr">
                <a:lnSpc>
                  <a:spcPts val="2659"/>
                </a:lnSpc>
              </a:pPr>
              <a:r>
                <a:rPr lang="en-US" sz="1899" b="1">
                  <a:solidFill>
                    <a:srgbClr val="003399"/>
                  </a:solidFill>
                  <a:latin typeface="Open Sans Bold"/>
                  <a:ea typeface="Open Sans Bold"/>
                  <a:cs typeface="Open Sans Bold"/>
                  <a:sym typeface="Open Sans Bold"/>
                </a:rPr>
                <a:t>E</a:t>
              </a:r>
            </a:p>
            <a:p>
              <a:pPr algn="ctr">
                <a:lnSpc>
                  <a:spcPts val="2659"/>
                </a:lnSpc>
              </a:pPr>
              <a:endParaRPr lang="en-US" sz="1899" b="1">
                <a:solidFill>
                  <a:srgbClr val="003399"/>
                </a:solidFill>
                <a:latin typeface="Open Sans Bold"/>
                <a:ea typeface="Open Sans Bold"/>
                <a:cs typeface="Open Sans Bold"/>
                <a:sym typeface="Open Sans Bold"/>
              </a:endParaRPr>
            </a:p>
            <a:p>
              <a:pPr algn="ctr">
                <a:lnSpc>
                  <a:spcPts val="2659"/>
                </a:lnSpc>
              </a:pPr>
              <a:r>
                <a:rPr lang="en-US" sz="1899" b="1">
                  <a:solidFill>
                    <a:srgbClr val="003399"/>
                  </a:solidFill>
                  <a:latin typeface="Open Sans Bold"/>
                  <a:ea typeface="Open Sans Bold"/>
                  <a:cs typeface="Open Sans Bold"/>
                  <a:sym typeface="Open Sans Bold"/>
                </a:rPr>
                <a:t>1</a:t>
              </a:r>
            </a:p>
          </p:txBody>
        </p:sp>
      </p:grpSp>
      <p:sp>
        <p:nvSpPr>
          <p:cNvPr id="21" name="TextBox 21"/>
          <p:cNvSpPr txBox="1"/>
          <p:nvPr/>
        </p:nvSpPr>
        <p:spPr>
          <a:xfrm>
            <a:off x="609600" y="343973"/>
            <a:ext cx="9981914" cy="80086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6480"/>
              </a:lnSpc>
            </a:pPr>
            <a:r>
              <a:rPr lang="en-US" sz="5000" b="1" dirty="0">
                <a:solidFill>
                  <a:srgbClr val="003399"/>
                </a:solidFill>
                <a:latin typeface="Arial Bold"/>
                <a:ea typeface="Arial Bold"/>
                <a:cs typeface="Arial Bold"/>
                <a:sym typeface="Arial Bold"/>
              </a:rPr>
              <a:t>Le </a:t>
            </a:r>
            <a:r>
              <a:rPr lang="en-US" sz="5000" b="1" dirty="0" err="1">
                <a:solidFill>
                  <a:srgbClr val="003399"/>
                </a:solidFill>
                <a:latin typeface="Arial Bold"/>
                <a:ea typeface="Arial Bold"/>
                <a:cs typeface="Arial Bold"/>
                <a:sym typeface="Arial Bold"/>
              </a:rPr>
              <a:t>programme</a:t>
            </a:r>
            <a:r>
              <a:rPr lang="en-US" sz="5000" b="1" dirty="0">
                <a:solidFill>
                  <a:srgbClr val="003399"/>
                </a:solidFill>
                <a:latin typeface="Arial Bold"/>
                <a:ea typeface="Arial Bold"/>
                <a:cs typeface="Arial Bold"/>
                <a:sym typeface="Arial Bold"/>
              </a:rPr>
              <a:t> </a:t>
            </a:r>
            <a:r>
              <a:rPr lang="en-US" sz="5000" b="1" dirty="0" err="1">
                <a:solidFill>
                  <a:srgbClr val="003399"/>
                </a:solidFill>
                <a:latin typeface="Arial Bold"/>
                <a:ea typeface="Arial Bold"/>
                <a:cs typeface="Arial Bold"/>
                <a:sym typeface="Arial Bold"/>
              </a:rPr>
              <a:t>en</a:t>
            </a:r>
            <a:r>
              <a:rPr lang="en-US" sz="5000" b="1" dirty="0">
                <a:solidFill>
                  <a:srgbClr val="003399"/>
                </a:solidFill>
                <a:latin typeface="Arial Bold"/>
                <a:ea typeface="Arial Bold"/>
                <a:cs typeface="Arial Bold"/>
                <a:sym typeface="Arial Bold"/>
              </a:rPr>
              <a:t> 1ère </a:t>
            </a:r>
            <a:r>
              <a:rPr lang="en-US" sz="5000" b="1" dirty="0" err="1">
                <a:solidFill>
                  <a:srgbClr val="003399"/>
                </a:solidFill>
                <a:latin typeface="Arial Bold"/>
                <a:ea typeface="Arial Bold"/>
                <a:cs typeface="Arial Bold"/>
                <a:sym typeface="Arial Bold"/>
              </a:rPr>
              <a:t>année</a:t>
            </a:r>
            <a:endParaRPr lang="en-US" sz="5000" b="1" dirty="0">
              <a:solidFill>
                <a:srgbClr val="003399"/>
              </a:solidFill>
              <a:latin typeface="Arial Bold"/>
              <a:ea typeface="Arial Bold"/>
              <a:cs typeface="Arial Bold"/>
              <a:sym typeface="Arial Bold"/>
            </a:endParaRPr>
          </a:p>
        </p:txBody>
      </p:sp>
      <p:grpSp>
        <p:nvGrpSpPr>
          <p:cNvPr id="22" name="Group 22"/>
          <p:cNvGrpSpPr/>
          <p:nvPr/>
        </p:nvGrpSpPr>
        <p:grpSpPr>
          <a:xfrm>
            <a:off x="10084636" y="1456614"/>
            <a:ext cx="845297" cy="4128188"/>
            <a:chOff x="0" y="-38100"/>
            <a:chExt cx="222630" cy="1087259"/>
          </a:xfrm>
        </p:grpSpPr>
        <p:sp>
          <p:nvSpPr>
            <p:cNvPr id="23" name="Freeform 23"/>
            <p:cNvSpPr/>
            <p:nvPr/>
          </p:nvSpPr>
          <p:spPr>
            <a:xfrm>
              <a:off x="0" y="0"/>
              <a:ext cx="222630" cy="1049159"/>
            </a:xfrm>
            <a:custGeom>
              <a:avLst/>
              <a:gdLst/>
              <a:ahLst/>
              <a:cxnLst/>
              <a:rect l="l" t="t" r="r" b="b"/>
              <a:pathLst>
                <a:path w="222630" h="1049159">
                  <a:moveTo>
                    <a:pt x="111315" y="0"/>
                  </a:moveTo>
                  <a:lnTo>
                    <a:pt x="111315" y="0"/>
                  </a:lnTo>
                  <a:cubicBezTo>
                    <a:pt x="172792" y="0"/>
                    <a:pt x="222630" y="49837"/>
                    <a:pt x="222630" y="111315"/>
                  </a:cubicBezTo>
                  <a:lnTo>
                    <a:pt x="222630" y="937845"/>
                  </a:lnTo>
                  <a:cubicBezTo>
                    <a:pt x="222630" y="967367"/>
                    <a:pt x="210902" y="995681"/>
                    <a:pt x="190026" y="1016556"/>
                  </a:cubicBezTo>
                  <a:cubicBezTo>
                    <a:pt x="169151" y="1037432"/>
                    <a:pt x="140837" y="1049159"/>
                    <a:pt x="111315" y="1049159"/>
                  </a:cubicBezTo>
                  <a:lnTo>
                    <a:pt x="111315" y="1049159"/>
                  </a:lnTo>
                  <a:cubicBezTo>
                    <a:pt x="81792" y="1049159"/>
                    <a:pt x="53479" y="1037432"/>
                    <a:pt x="32603" y="1016556"/>
                  </a:cubicBezTo>
                  <a:cubicBezTo>
                    <a:pt x="11728" y="995681"/>
                    <a:pt x="0" y="967367"/>
                    <a:pt x="0" y="937845"/>
                  </a:cubicBezTo>
                  <a:lnTo>
                    <a:pt x="0" y="111315"/>
                  </a:lnTo>
                  <a:cubicBezTo>
                    <a:pt x="0" y="81792"/>
                    <a:pt x="11728" y="53479"/>
                    <a:pt x="32603" y="32603"/>
                  </a:cubicBezTo>
                  <a:cubicBezTo>
                    <a:pt x="53479" y="11728"/>
                    <a:pt x="81792" y="0"/>
                    <a:pt x="111315" y="0"/>
                  </a:cubicBezTo>
                  <a:close/>
                </a:path>
              </a:pathLst>
            </a:custGeom>
            <a:solidFill>
              <a:srgbClr val="00B0F0"/>
            </a:solidFill>
            <a:ln cap="rnd">
              <a:noFill/>
              <a:prstDash val="solid"/>
              <a:round/>
            </a:ln>
          </p:spPr>
        </p:sp>
        <p:sp>
          <p:nvSpPr>
            <p:cNvPr id="24" name="TextBox 24"/>
            <p:cNvSpPr txBox="1"/>
            <p:nvPr/>
          </p:nvSpPr>
          <p:spPr>
            <a:xfrm>
              <a:off x="0" y="-38100"/>
              <a:ext cx="222630" cy="108725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2659"/>
                </a:lnSpc>
                <a:spcBef>
                  <a:spcPct val="0"/>
                </a:spcBef>
              </a:pPr>
              <a:r>
                <a:rPr lang="en-US" sz="1899" b="1" u="none" strike="noStrike" dirty="0">
                  <a:solidFill>
                    <a:srgbClr val="003399"/>
                  </a:solidFill>
                  <a:latin typeface="Open Sans Bold"/>
                  <a:ea typeface="Open Sans Bold"/>
                  <a:cs typeface="Open Sans Bold"/>
                  <a:sym typeface="Open Sans Bold"/>
                </a:rPr>
                <a:t>S</a:t>
              </a:r>
            </a:p>
            <a:p>
              <a:pPr marL="0" lvl="0" indent="0" algn="ctr">
                <a:lnSpc>
                  <a:spcPts val="2659"/>
                </a:lnSpc>
                <a:spcBef>
                  <a:spcPct val="0"/>
                </a:spcBef>
              </a:pPr>
              <a:r>
                <a:rPr lang="en-US" sz="1899" b="1" u="none" strike="noStrike" dirty="0">
                  <a:solidFill>
                    <a:srgbClr val="003399"/>
                  </a:solidFill>
                  <a:latin typeface="Open Sans Bold"/>
                  <a:ea typeface="Open Sans Bold"/>
                  <a:cs typeface="Open Sans Bold"/>
                  <a:sym typeface="Open Sans Bold"/>
                </a:rPr>
                <a:t>E</a:t>
              </a:r>
            </a:p>
            <a:p>
              <a:pPr marL="0" lvl="0" indent="0" algn="ctr">
                <a:lnSpc>
                  <a:spcPts val="2659"/>
                </a:lnSpc>
                <a:spcBef>
                  <a:spcPct val="0"/>
                </a:spcBef>
              </a:pPr>
              <a:r>
                <a:rPr lang="en-US" sz="1899" b="1" u="none" strike="noStrike" dirty="0">
                  <a:solidFill>
                    <a:srgbClr val="003399"/>
                  </a:solidFill>
                  <a:latin typeface="Open Sans Bold"/>
                  <a:ea typeface="Open Sans Bold"/>
                  <a:cs typeface="Open Sans Bold"/>
                  <a:sym typeface="Open Sans Bold"/>
                </a:rPr>
                <a:t>M</a:t>
              </a:r>
            </a:p>
            <a:p>
              <a:pPr marL="0" lvl="0" indent="0" algn="ctr">
                <a:lnSpc>
                  <a:spcPts val="2659"/>
                </a:lnSpc>
                <a:spcBef>
                  <a:spcPct val="0"/>
                </a:spcBef>
              </a:pPr>
              <a:r>
                <a:rPr lang="en-US" sz="1899" b="1" u="none" strike="noStrike" dirty="0">
                  <a:solidFill>
                    <a:srgbClr val="003399"/>
                  </a:solidFill>
                  <a:latin typeface="Open Sans Bold"/>
                  <a:ea typeface="Open Sans Bold"/>
                  <a:cs typeface="Open Sans Bold"/>
                  <a:sym typeface="Open Sans Bold"/>
                </a:rPr>
                <a:t>E</a:t>
              </a:r>
            </a:p>
            <a:p>
              <a:pPr marL="0" lvl="0" indent="0" algn="ctr">
                <a:lnSpc>
                  <a:spcPts val="2659"/>
                </a:lnSpc>
                <a:spcBef>
                  <a:spcPct val="0"/>
                </a:spcBef>
              </a:pPr>
              <a:r>
                <a:rPr lang="en-US" sz="1899" b="1" u="none" strike="noStrike" dirty="0">
                  <a:solidFill>
                    <a:srgbClr val="003399"/>
                  </a:solidFill>
                  <a:latin typeface="Open Sans Bold"/>
                  <a:ea typeface="Open Sans Bold"/>
                  <a:cs typeface="Open Sans Bold"/>
                  <a:sym typeface="Open Sans Bold"/>
                </a:rPr>
                <a:t>S</a:t>
              </a:r>
            </a:p>
            <a:p>
              <a:pPr marL="0" lvl="0" indent="0" algn="ctr">
                <a:lnSpc>
                  <a:spcPts val="2659"/>
                </a:lnSpc>
                <a:spcBef>
                  <a:spcPct val="0"/>
                </a:spcBef>
              </a:pPr>
              <a:r>
                <a:rPr lang="en-US" sz="1899" b="1" u="none" strike="noStrike" dirty="0">
                  <a:solidFill>
                    <a:srgbClr val="003399"/>
                  </a:solidFill>
                  <a:latin typeface="Open Sans Bold"/>
                  <a:ea typeface="Open Sans Bold"/>
                  <a:cs typeface="Open Sans Bold"/>
                  <a:sym typeface="Open Sans Bold"/>
                </a:rPr>
                <a:t>T</a:t>
              </a:r>
            </a:p>
            <a:p>
              <a:pPr marL="0" lvl="0" indent="0" algn="ctr">
                <a:lnSpc>
                  <a:spcPts val="2659"/>
                </a:lnSpc>
                <a:spcBef>
                  <a:spcPct val="0"/>
                </a:spcBef>
              </a:pPr>
              <a:r>
                <a:rPr lang="en-US" sz="1899" b="1" u="none" strike="noStrike" dirty="0">
                  <a:solidFill>
                    <a:srgbClr val="003399"/>
                  </a:solidFill>
                  <a:latin typeface="Open Sans Bold"/>
                  <a:ea typeface="Open Sans Bold"/>
                  <a:cs typeface="Open Sans Bold"/>
                  <a:sym typeface="Open Sans Bold"/>
                </a:rPr>
                <a:t>R</a:t>
              </a:r>
            </a:p>
            <a:p>
              <a:pPr marL="0" lvl="0" indent="0" algn="ctr">
                <a:lnSpc>
                  <a:spcPts val="2659"/>
                </a:lnSpc>
                <a:spcBef>
                  <a:spcPct val="0"/>
                </a:spcBef>
              </a:pPr>
              <a:r>
                <a:rPr lang="en-US" sz="1899" b="1" u="none" strike="noStrike" dirty="0">
                  <a:solidFill>
                    <a:srgbClr val="003399"/>
                  </a:solidFill>
                  <a:latin typeface="Open Sans Bold"/>
                  <a:ea typeface="Open Sans Bold"/>
                  <a:cs typeface="Open Sans Bold"/>
                  <a:sym typeface="Open Sans Bold"/>
                </a:rPr>
                <a:t>E</a:t>
              </a:r>
            </a:p>
            <a:p>
              <a:pPr marL="0" lvl="0" indent="0" algn="ctr">
                <a:lnSpc>
                  <a:spcPts val="2659"/>
                </a:lnSpc>
                <a:spcBef>
                  <a:spcPct val="0"/>
                </a:spcBef>
              </a:pPr>
              <a:endParaRPr lang="en-US" sz="1899" b="1" u="none" strike="noStrike" dirty="0">
                <a:solidFill>
                  <a:srgbClr val="003399"/>
                </a:solidFill>
                <a:latin typeface="Open Sans Bold"/>
                <a:ea typeface="Open Sans Bold"/>
                <a:cs typeface="Open Sans Bold"/>
                <a:sym typeface="Open Sans Bold"/>
              </a:endParaRPr>
            </a:p>
            <a:p>
              <a:pPr marL="0" lvl="0" indent="0" algn="ctr">
                <a:lnSpc>
                  <a:spcPts val="2659"/>
                </a:lnSpc>
                <a:spcBef>
                  <a:spcPct val="0"/>
                </a:spcBef>
              </a:pPr>
              <a:r>
                <a:rPr lang="en-US" sz="1899" b="1" u="none" strike="noStrike" dirty="0">
                  <a:solidFill>
                    <a:srgbClr val="003399"/>
                  </a:solidFill>
                  <a:latin typeface="Open Sans Bold"/>
                  <a:ea typeface="Open Sans Bold"/>
                  <a:cs typeface="Open Sans Bold"/>
                  <a:sym typeface="Open Sans Bold"/>
                </a:rPr>
                <a:t>2</a:t>
              </a:r>
            </a:p>
          </p:txBody>
        </p:sp>
      </p:grpSp>
      <p:pic>
        <p:nvPicPr>
          <p:cNvPr id="25" name="Image 24">
            <a:extLst>
              <a:ext uri="{FF2B5EF4-FFF2-40B4-BE49-F238E27FC236}">
                <a16:creationId xmlns:a16="http://schemas.microsoft.com/office/drawing/2014/main" id="{D50E3D31-47F7-48B9-9A25-17B4D979771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6289649" y="9364438"/>
            <a:ext cx="1590675" cy="714375"/>
          </a:xfrm>
          <a:prstGeom prst="rect">
            <a:avLst/>
          </a:prstGeom>
        </p:spPr>
      </p:pic>
    </p:spTree>
  </p:cSld>
  <p:clrMapOvr>
    <a:masterClrMapping/>
  </p:clrMapOvr>
  <p:transition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4426931" y="160420"/>
            <a:ext cx="3707506" cy="695521"/>
          </a:xfrm>
          <a:custGeom>
            <a:avLst/>
            <a:gdLst/>
            <a:ahLst/>
            <a:cxnLst/>
            <a:rect l="l" t="t" r="r" b="b"/>
            <a:pathLst>
              <a:path w="3707506" h="695521">
                <a:moveTo>
                  <a:pt x="0" y="0"/>
                </a:moveTo>
                <a:lnTo>
                  <a:pt x="3707506" y="0"/>
                </a:lnTo>
                <a:lnTo>
                  <a:pt x="3707506" y="695522"/>
                </a:lnTo>
                <a:lnTo>
                  <a:pt x="0" y="695522"/>
                </a:lnTo>
                <a:lnTo>
                  <a:pt x="0" y="0"/>
                </a:lnTo>
                <a:close/>
              </a:path>
            </a:pathLst>
          </a:custGeo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 l="-29911"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-609600" y="8473986"/>
            <a:ext cx="19100118" cy="1813014"/>
            <a:chOff x="0" y="0"/>
            <a:chExt cx="13208000" cy="121920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13208000" cy="1219200"/>
            </a:xfrm>
            <a:custGeom>
              <a:avLst/>
              <a:gdLst/>
              <a:ahLst/>
              <a:cxnLst/>
              <a:rect l="l" t="t" r="r" b="b"/>
              <a:pathLst>
                <a:path w="13208000" h="1219200">
                  <a:moveTo>
                    <a:pt x="0" y="1219200"/>
                  </a:moveTo>
                  <a:lnTo>
                    <a:pt x="0" y="1016000"/>
                  </a:lnTo>
                  <a:lnTo>
                    <a:pt x="13208000" y="0"/>
                  </a:lnTo>
                  <a:lnTo>
                    <a:pt x="13208000" y="1219200"/>
                  </a:lnTo>
                  <a:lnTo>
                    <a:pt x="0" y="1219200"/>
                  </a:lnTo>
                  <a:close/>
                </a:path>
              </a:pathLst>
            </a:custGeom>
            <a:solidFill>
              <a:srgbClr val="003A7A"/>
            </a:solidFill>
          </p:spPr>
        </p:sp>
      </p:grpSp>
      <p:grpSp>
        <p:nvGrpSpPr>
          <p:cNvPr id="5" name="Group 5"/>
          <p:cNvGrpSpPr/>
          <p:nvPr/>
        </p:nvGrpSpPr>
        <p:grpSpPr>
          <a:xfrm>
            <a:off x="4184576" y="2892838"/>
            <a:ext cx="4501324" cy="4501324"/>
            <a:chOff x="0" y="0"/>
            <a:chExt cx="812800" cy="81280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B0F0"/>
            </a:solidFill>
          </p:spPr>
        </p:sp>
        <p:sp>
          <p:nvSpPr>
            <p:cNvPr id="7" name="TextBox 7"/>
            <p:cNvSpPr txBox="1"/>
            <p:nvPr/>
          </p:nvSpPr>
          <p:spPr>
            <a:xfrm>
              <a:off x="76200" y="0"/>
              <a:ext cx="660400" cy="7366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5599"/>
                </a:lnSpc>
              </a:pPr>
              <a:r>
                <a:rPr lang="en-US" sz="3999" b="1" dirty="0">
                  <a:solidFill>
                    <a:srgbClr val="003399"/>
                  </a:solidFill>
                  <a:latin typeface="Open Sans Bold"/>
                  <a:ea typeface="Open Sans Bold"/>
                  <a:cs typeface="Open Sans Bold"/>
                  <a:sym typeface="Open Sans Bold"/>
                </a:rPr>
                <a:t>Scanner le QR Code</a:t>
              </a:r>
            </a:p>
          </p:txBody>
        </p:sp>
      </p:grpSp>
      <p:sp>
        <p:nvSpPr>
          <p:cNvPr id="8" name="TextBox 8"/>
          <p:cNvSpPr txBox="1"/>
          <p:nvPr/>
        </p:nvSpPr>
        <p:spPr>
          <a:xfrm>
            <a:off x="609600" y="343973"/>
            <a:ext cx="13094870" cy="164846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6480"/>
              </a:lnSpc>
            </a:pPr>
            <a:r>
              <a:rPr lang="en-US" sz="5400" b="1" dirty="0">
                <a:solidFill>
                  <a:srgbClr val="003399"/>
                </a:solidFill>
                <a:latin typeface="Arial Bold"/>
                <a:ea typeface="Arial Bold"/>
                <a:cs typeface="Arial Bold"/>
                <a:sym typeface="Arial Bold"/>
              </a:rPr>
              <a:t>Le </a:t>
            </a:r>
            <a:r>
              <a:rPr lang="en-US" sz="5400" b="1" dirty="0" err="1">
                <a:solidFill>
                  <a:srgbClr val="003399"/>
                </a:solidFill>
                <a:latin typeface="Arial Bold"/>
                <a:ea typeface="Arial Bold"/>
                <a:cs typeface="Arial Bold"/>
                <a:sym typeface="Arial Bold"/>
              </a:rPr>
              <a:t>programme</a:t>
            </a:r>
            <a:r>
              <a:rPr lang="en-US" sz="5400" b="1" dirty="0">
                <a:solidFill>
                  <a:srgbClr val="003399"/>
                </a:solidFill>
                <a:latin typeface="Arial Bold"/>
                <a:ea typeface="Arial Bold"/>
                <a:cs typeface="Arial Bold"/>
                <a:sym typeface="Arial Bold"/>
              </a:rPr>
              <a:t> </a:t>
            </a:r>
            <a:r>
              <a:rPr lang="en-US" sz="5400" b="1" dirty="0" err="1">
                <a:solidFill>
                  <a:srgbClr val="003399"/>
                </a:solidFill>
                <a:latin typeface="Arial Bold"/>
                <a:ea typeface="Arial Bold"/>
                <a:cs typeface="Arial Bold"/>
                <a:sym typeface="Arial Bold"/>
              </a:rPr>
              <a:t>simplifié</a:t>
            </a:r>
            <a:r>
              <a:rPr lang="en-US" sz="5400" b="1" dirty="0">
                <a:solidFill>
                  <a:srgbClr val="003399"/>
                </a:solidFill>
                <a:latin typeface="Arial Bold"/>
                <a:ea typeface="Arial Bold"/>
                <a:cs typeface="Arial Bold"/>
                <a:sym typeface="Arial Bold"/>
              </a:rPr>
              <a:t> du BUT HSE </a:t>
            </a:r>
          </a:p>
          <a:p>
            <a:pPr algn="l">
              <a:lnSpc>
                <a:spcPts val="6480"/>
              </a:lnSpc>
            </a:pPr>
            <a:r>
              <a:rPr lang="en-US" sz="5400" b="1" dirty="0">
                <a:solidFill>
                  <a:srgbClr val="003399"/>
                </a:solidFill>
                <a:latin typeface="Arial Bold"/>
                <a:ea typeface="Arial Bold"/>
                <a:cs typeface="Arial Bold"/>
                <a:sym typeface="Arial Bold"/>
              </a:rPr>
              <a:t>mis </a:t>
            </a:r>
            <a:r>
              <a:rPr lang="en-US" sz="5400" b="1" dirty="0" err="1">
                <a:solidFill>
                  <a:srgbClr val="003399"/>
                </a:solidFill>
                <a:latin typeface="Arial Bold"/>
                <a:ea typeface="Arial Bold"/>
                <a:cs typeface="Arial Bold"/>
                <a:sym typeface="Arial Bold"/>
              </a:rPr>
              <a:t>en</a:t>
            </a:r>
            <a:r>
              <a:rPr lang="en-US" sz="5400" b="1" dirty="0">
                <a:solidFill>
                  <a:srgbClr val="003399"/>
                </a:solidFill>
                <a:latin typeface="Arial Bold"/>
                <a:ea typeface="Arial Bold"/>
                <a:cs typeface="Arial Bold"/>
                <a:sym typeface="Arial Bold"/>
              </a:rPr>
              <a:t> place à </a:t>
            </a:r>
            <a:r>
              <a:rPr lang="en-US" sz="5400" b="1" dirty="0" err="1">
                <a:solidFill>
                  <a:srgbClr val="003399"/>
                </a:solidFill>
                <a:latin typeface="Arial Bold"/>
                <a:ea typeface="Arial Bold"/>
                <a:cs typeface="Arial Bold"/>
                <a:sym typeface="Arial Bold"/>
              </a:rPr>
              <a:t>l'IUT</a:t>
            </a:r>
            <a:r>
              <a:rPr lang="en-US" sz="5400" b="1" dirty="0">
                <a:solidFill>
                  <a:srgbClr val="003399"/>
                </a:solidFill>
                <a:latin typeface="Arial Bold"/>
                <a:ea typeface="Arial Bold"/>
                <a:cs typeface="Arial Bold"/>
                <a:sym typeface="Arial Bold"/>
              </a:rPr>
              <a:t> de Colmar :</a:t>
            </a:r>
          </a:p>
        </p:txBody>
      </p:sp>
      <p:grpSp>
        <p:nvGrpSpPr>
          <p:cNvPr id="9" name="Group 9"/>
          <p:cNvGrpSpPr/>
          <p:nvPr/>
        </p:nvGrpSpPr>
        <p:grpSpPr>
          <a:xfrm>
            <a:off x="9988624" y="3086100"/>
            <a:ext cx="4114800" cy="4114800"/>
            <a:chOff x="0" y="0"/>
            <a:chExt cx="5486400" cy="5486400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5486400" cy="5486400"/>
            </a:xfrm>
            <a:custGeom>
              <a:avLst/>
              <a:gdLst/>
              <a:ahLst/>
              <a:cxnLst/>
              <a:rect l="l" t="t" r="r" b="b"/>
              <a:pathLst>
                <a:path w="5486400" h="5486400">
                  <a:moveTo>
                    <a:pt x="0" y="0"/>
                  </a:moveTo>
                  <a:lnTo>
                    <a:pt x="5486400" y="0"/>
                  </a:lnTo>
                  <a:lnTo>
                    <a:pt x="5486400" y="5486400"/>
                  </a:lnTo>
                  <a:lnTo>
                    <a:pt x="0" y="54864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</p:sp>
      </p:grpSp>
      <p:pic>
        <p:nvPicPr>
          <p:cNvPr id="11" name="Image 10">
            <a:extLst>
              <a:ext uri="{FF2B5EF4-FFF2-40B4-BE49-F238E27FC236}">
                <a16:creationId xmlns:a16="http://schemas.microsoft.com/office/drawing/2014/main" id="{0BADA852-E785-4032-9B68-E308E722550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289649" y="9364438"/>
            <a:ext cx="1590675" cy="714375"/>
          </a:xfrm>
          <a:prstGeom prst="rect">
            <a:avLst/>
          </a:prstGeom>
        </p:spPr>
      </p:pic>
    </p:spTree>
  </p:cSld>
  <p:clrMapOvr>
    <a:masterClrMapping/>
  </p:clrMapOvr>
  <p:transition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 t="-16111" b="-16111"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14426931" y="160420"/>
            <a:ext cx="3707506" cy="695521"/>
          </a:xfrm>
          <a:custGeom>
            <a:avLst/>
            <a:gdLst/>
            <a:ahLst/>
            <a:cxnLst/>
            <a:rect l="l" t="t" r="r" b="b"/>
            <a:pathLst>
              <a:path w="3707506" h="695521">
                <a:moveTo>
                  <a:pt x="0" y="0"/>
                </a:moveTo>
                <a:lnTo>
                  <a:pt x="3707506" y="0"/>
                </a:lnTo>
                <a:lnTo>
                  <a:pt x="3707506" y="695522"/>
                </a:lnTo>
                <a:lnTo>
                  <a:pt x="0" y="695522"/>
                </a:lnTo>
                <a:lnTo>
                  <a:pt x="0" y="0"/>
                </a:lnTo>
                <a:close/>
              </a:path>
            </a:pathLst>
          </a:custGeom>
          <a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 l="-29911"/>
            </a:stretch>
          </a:blipFill>
        </p:spPr>
      </p:sp>
      <p:grpSp>
        <p:nvGrpSpPr>
          <p:cNvPr id="4" name="Group 4"/>
          <p:cNvGrpSpPr/>
          <p:nvPr/>
        </p:nvGrpSpPr>
        <p:grpSpPr>
          <a:xfrm>
            <a:off x="-381000" y="8473986"/>
            <a:ext cx="18871518" cy="1813014"/>
            <a:chOff x="0" y="0"/>
            <a:chExt cx="13208000" cy="121920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13208000" cy="1219200"/>
            </a:xfrm>
            <a:custGeom>
              <a:avLst/>
              <a:gdLst/>
              <a:ahLst/>
              <a:cxnLst/>
              <a:rect l="l" t="t" r="r" b="b"/>
              <a:pathLst>
                <a:path w="13208000" h="1219200">
                  <a:moveTo>
                    <a:pt x="0" y="1219200"/>
                  </a:moveTo>
                  <a:lnTo>
                    <a:pt x="0" y="1016000"/>
                  </a:lnTo>
                  <a:lnTo>
                    <a:pt x="13208000" y="0"/>
                  </a:lnTo>
                  <a:lnTo>
                    <a:pt x="13208000" y="1219200"/>
                  </a:lnTo>
                  <a:lnTo>
                    <a:pt x="0" y="1219200"/>
                  </a:lnTo>
                  <a:close/>
                </a:path>
              </a:pathLst>
            </a:custGeom>
            <a:solidFill>
              <a:srgbClr val="003A7A"/>
            </a:solidFill>
          </p:spPr>
        </p:sp>
      </p:grpSp>
      <p:sp>
        <p:nvSpPr>
          <p:cNvPr id="6" name="Freeform 6"/>
          <p:cNvSpPr/>
          <p:nvPr/>
        </p:nvSpPr>
        <p:spPr>
          <a:xfrm>
            <a:off x="914400" y="8228408"/>
            <a:ext cx="1981200" cy="1654969"/>
          </a:xfrm>
          <a:custGeom>
            <a:avLst/>
            <a:gdLst/>
            <a:ahLst/>
            <a:cxnLst/>
            <a:rect l="l" t="t" r="r" b="b"/>
            <a:pathLst>
              <a:path w="2871848" h="2490524">
                <a:moveTo>
                  <a:pt x="0" y="0"/>
                </a:moveTo>
                <a:lnTo>
                  <a:pt x="2871848" y="0"/>
                </a:lnTo>
                <a:lnTo>
                  <a:pt x="2871848" y="2490524"/>
                </a:lnTo>
                <a:lnTo>
                  <a:pt x="0" y="2490524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7" name="TextBox 7"/>
          <p:cNvSpPr txBox="1"/>
          <p:nvPr/>
        </p:nvSpPr>
        <p:spPr>
          <a:xfrm>
            <a:off x="383501" y="516731"/>
            <a:ext cx="14043430" cy="81490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6480"/>
              </a:lnSpc>
            </a:pPr>
            <a:r>
              <a:rPr lang="en-US" sz="5000" b="1" dirty="0">
                <a:solidFill>
                  <a:srgbClr val="003399"/>
                </a:solidFill>
                <a:latin typeface="Arial Bold"/>
                <a:ea typeface="Arial Bold"/>
                <a:cs typeface="Arial Bold"/>
                <a:sym typeface="Arial Bold"/>
              </a:rPr>
              <a:t>Forum </a:t>
            </a:r>
            <a:r>
              <a:rPr lang="en-US" sz="5000" b="1" dirty="0" err="1">
                <a:solidFill>
                  <a:srgbClr val="003399"/>
                </a:solidFill>
                <a:latin typeface="Arial Bold"/>
                <a:ea typeface="Arial Bold"/>
                <a:cs typeface="Arial Bold"/>
                <a:sym typeface="Arial Bold"/>
              </a:rPr>
              <a:t>annuel</a:t>
            </a:r>
            <a:r>
              <a:rPr lang="en-US" sz="5000" b="1" dirty="0">
                <a:solidFill>
                  <a:srgbClr val="003399"/>
                </a:solidFill>
                <a:latin typeface="Arial Bold"/>
                <a:ea typeface="Arial Bold"/>
                <a:cs typeface="Arial Bold"/>
                <a:sym typeface="Arial Bold"/>
              </a:rPr>
              <a:t> UIMM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383501" y="1635396"/>
            <a:ext cx="17371099" cy="673395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4799"/>
              </a:lnSpc>
            </a:pPr>
            <a:r>
              <a:rPr lang="en-US" sz="3999" dirty="0" err="1">
                <a:solidFill>
                  <a:srgbClr val="003399"/>
                </a:solidFill>
                <a:latin typeface="Arial"/>
                <a:ea typeface="Arial"/>
                <a:cs typeface="Arial"/>
                <a:sym typeface="Arial"/>
              </a:rPr>
              <a:t>L’Union</a:t>
            </a:r>
            <a:r>
              <a:rPr lang="en-US" sz="3999" dirty="0">
                <a:solidFill>
                  <a:srgbClr val="003399"/>
                </a:solidFill>
                <a:latin typeface="Arial"/>
                <a:ea typeface="Arial"/>
                <a:cs typeface="Arial"/>
                <a:sym typeface="Arial"/>
              </a:rPr>
              <a:t> des Industries et des Métiers de la </a:t>
            </a:r>
            <a:r>
              <a:rPr lang="en-US" sz="3999" dirty="0" err="1">
                <a:solidFill>
                  <a:srgbClr val="003399"/>
                </a:solidFill>
                <a:latin typeface="Arial"/>
                <a:ea typeface="Arial"/>
                <a:cs typeface="Arial"/>
                <a:sym typeface="Arial"/>
              </a:rPr>
              <a:t>Métallurgie</a:t>
            </a:r>
            <a:r>
              <a:rPr lang="en-US" sz="3999" dirty="0">
                <a:solidFill>
                  <a:srgbClr val="003399"/>
                </a:solidFill>
                <a:latin typeface="Arial"/>
                <a:ea typeface="Arial"/>
                <a:cs typeface="Arial"/>
                <a:sym typeface="Arial"/>
              </a:rPr>
              <a:t> avec le </a:t>
            </a:r>
            <a:r>
              <a:rPr lang="en-US" sz="3999" dirty="0" err="1">
                <a:solidFill>
                  <a:srgbClr val="003399"/>
                </a:solidFill>
                <a:latin typeface="Arial"/>
                <a:ea typeface="Arial"/>
                <a:cs typeface="Arial"/>
                <a:sym typeface="Arial"/>
              </a:rPr>
              <a:t>département</a:t>
            </a:r>
            <a:r>
              <a:rPr lang="en-US" sz="3999" dirty="0">
                <a:solidFill>
                  <a:srgbClr val="003399"/>
                </a:solidFill>
                <a:latin typeface="Arial"/>
                <a:ea typeface="Arial"/>
                <a:cs typeface="Arial"/>
                <a:sym typeface="Arial"/>
              </a:rPr>
              <a:t> HSE </a:t>
            </a:r>
            <a:r>
              <a:rPr lang="en-US" sz="3999" dirty="0" err="1">
                <a:solidFill>
                  <a:srgbClr val="003399"/>
                </a:solidFill>
                <a:latin typeface="Arial"/>
                <a:ea typeface="Arial"/>
                <a:cs typeface="Arial"/>
                <a:sym typeface="Arial"/>
              </a:rPr>
              <a:t>organise</a:t>
            </a:r>
            <a:r>
              <a:rPr lang="en-US" sz="3999" dirty="0">
                <a:solidFill>
                  <a:srgbClr val="003399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5000" b="1" dirty="0" err="1">
                <a:solidFill>
                  <a:srgbClr val="003399"/>
                </a:solidFill>
                <a:latin typeface="Arial"/>
                <a:ea typeface="Arial"/>
                <a:cs typeface="Arial"/>
                <a:sym typeface="Arial"/>
              </a:rPr>
              <a:t>tous</a:t>
            </a:r>
            <a:r>
              <a:rPr lang="en-US" sz="5000" b="1" dirty="0">
                <a:solidFill>
                  <a:srgbClr val="003399"/>
                </a:solidFill>
                <a:latin typeface="Arial"/>
                <a:ea typeface="Arial"/>
                <a:cs typeface="Arial"/>
                <a:sym typeface="Arial"/>
              </a:rPr>
              <a:t> les </a:t>
            </a:r>
            <a:r>
              <a:rPr lang="en-US" sz="5000" b="1" dirty="0" err="1">
                <a:solidFill>
                  <a:srgbClr val="003399"/>
                </a:solidFill>
                <a:latin typeface="Arial"/>
                <a:ea typeface="Arial"/>
                <a:cs typeface="Arial"/>
                <a:sym typeface="Arial"/>
              </a:rPr>
              <a:t>ans</a:t>
            </a:r>
            <a:r>
              <a:rPr lang="en-US" sz="5000" b="1" dirty="0">
                <a:solidFill>
                  <a:srgbClr val="003399"/>
                </a:solidFill>
                <a:latin typeface="Arial"/>
                <a:ea typeface="Arial"/>
                <a:cs typeface="Arial"/>
                <a:sym typeface="Arial"/>
              </a:rPr>
              <a:t> un serious game de crise</a:t>
            </a:r>
          </a:p>
          <a:p>
            <a:pPr algn="l">
              <a:lnSpc>
                <a:spcPts val="4799"/>
              </a:lnSpc>
            </a:pPr>
            <a:endParaRPr lang="en-US" sz="4000" dirty="0">
              <a:solidFill>
                <a:srgbClr val="003399"/>
              </a:solidFill>
              <a:latin typeface="Arial"/>
              <a:ea typeface="Arial"/>
              <a:cs typeface="Arial"/>
              <a:sym typeface="Arial"/>
            </a:endParaRPr>
          </a:p>
          <a:p>
            <a:pPr marL="571500" indent="-571500" algn="l">
              <a:lnSpc>
                <a:spcPts val="4799"/>
              </a:lnSpc>
              <a:buFont typeface="Arial" panose="020B0604020202020204" pitchFamily="34" charset="0"/>
              <a:buChar char="•"/>
            </a:pPr>
            <a:r>
              <a:rPr lang="en-US" sz="4000" dirty="0" err="1">
                <a:solidFill>
                  <a:srgbClr val="003399"/>
                </a:solidFill>
                <a:latin typeface="Arial"/>
                <a:ea typeface="Arial"/>
                <a:cs typeface="Arial"/>
                <a:sym typeface="Arial"/>
              </a:rPr>
              <a:t>objectif</a:t>
            </a:r>
            <a:r>
              <a:rPr lang="en-US" sz="4000" dirty="0">
                <a:solidFill>
                  <a:srgbClr val="003399"/>
                </a:solidFill>
                <a:latin typeface="Arial"/>
                <a:ea typeface="Arial"/>
                <a:cs typeface="Arial"/>
                <a:sym typeface="Arial"/>
              </a:rPr>
              <a:t> : </a:t>
            </a:r>
            <a:r>
              <a:rPr lang="en-US" sz="4000" dirty="0" err="1">
                <a:solidFill>
                  <a:srgbClr val="003399"/>
                </a:solidFill>
                <a:latin typeface="Arial"/>
                <a:ea typeface="Arial"/>
                <a:cs typeface="Arial"/>
                <a:sym typeface="Arial"/>
              </a:rPr>
              <a:t>plonger</a:t>
            </a:r>
            <a:r>
              <a:rPr lang="en-US" sz="4000" dirty="0">
                <a:solidFill>
                  <a:srgbClr val="003399"/>
                </a:solidFill>
                <a:latin typeface="Arial"/>
                <a:ea typeface="Arial"/>
                <a:cs typeface="Arial"/>
                <a:sym typeface="Arial"/>
              </a:rPr>
              <a:t> les </a:t>
            </a:r>
            <a:r>
              <a:rPr lang="en-US" sz="4000" dirty="0" err="1">
                <a:solidFill>
                  <a:srgbClr val="003399"/>
                </a:solidFill>
                <a:latin typeface="Arial"/>
                <a:ea typeface="Arial"/>
                <a:cs typeface="Arial"/>
                <a:sym typeface="Arial"/>
              </a:rPr>
              <a:t>étudiants</a:t>
            </a:r>
            <a:r>
              <a:rPr lang="en-US" sz="4000" dirty="0">
                <a:solidFill>
                  <a:srgbClr val="003399"/>
                </a:solidFill>
                <a:latin typeface="Arial"/>
                <a:ea typeface="Arial"/>
                <a:cs typeface="Arial"/>
                <a:sym typeface="Arial"/>
              </a:rPr>
              <a:t> dans </a:t>
            </a:r>
            <a:r>
              <a:rPr lang="en-US" sz="4000" dirty="0" err="1">
                <a:solidFill>
                  <a:srgbClr val="003399"/>
                </a:solidFill>
                <a:latin typeface="Arial"/>
                <a:ea typeface="Arial"/>
                <a:cs typeface="Arial"/>
                <a:sym typeface="Arial"/>
              </a:rPr>
              <a:t>une</a:t>
            </a:r>
            <a:r>
              <a:rPr lang="en-US" sz="4000" dirty="0">
                <a:solidFill>
                  <a:srgbClr val="003399"/>
                </a:solidFill>
                <a:latin typeface="Arial"/>
                <a:ea typeface="Arial"/>
                <a:cs typeface="Arial"/>
                <a:sym typeface="Arial"/>
              </a:rPr>
              <a:t> situation </a:t>
            </a:r>
            <a:r>
              <a:rPr lang="en-US" sz="4000" dirty="0" err="1">
                <a:solidFill>
                  <a:srgbClr val="003399"/>
                </a:solidFill>
                <a:latin typeface="Arial"/>
                <a:ea typeface="Arial"/>
                <a:cs typeface="Arial"/>
                <a:sym typeface="Arial"/>
              </a:rPr>
              <a:t>professionnelle</a:t>
            </a:r>
            <a:r>
              <a:rPr lang="en-US" sz="4000" dirty="0">
                <a:solidFill>
                  <a:srgbClr val="003399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4000" dirty="0" err="1">
                <a:solidFill>
                  <a:srgbClr val="003399"/>
                </a:solidFill>
                <a:latin typeface="Arial"/>
                <a:ea typeface="Arial"/>
                <a:cs typeface="Arial"/>
                <a:sym typeface="Arial"/>
              </a:rPr>
              <a:t>d’urgence</a:t>
            </a:r>
            <a:r>
              <a:rPr lang="en-US" sz="4000" dirty="0">
                <a:solidFill>
                  <a:srgbClr val="003399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4000" dirty="0" err="1">
                <a:solidFill>
                  <a:srgbClr val="003399"/>
                </a:solidFill>
                <a:latin typeface="Arial"/>
                <a:ea typeface="Arial"/>
                <a:cs typeface="Arial"/>
                <a:sym typeface="Arial"/>
              </a:rPr>
              <a:t>qu’ils</a:t>
            </a:r>
            <a:r>
              <a:rPr lang="en-US" sz="4000" dirty="0">
                <a:solidFill>
                  <a:srgbClr val="003399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4000" dirty="0" err="1">
                <a:solidFill>
                  <a:srgbClr val="003399"/>
                </a:solidFill>
                <a:latin typeface="Arial"/>
                <a:ea typeface="Arial"/>
                <a:cs typeface="Arial"/>
                <a:sym typeface="Arial"/>
              </a:rPr>
              <a:t>doivent</a:t>
            </a:r>
            <a:r>
              <a:rPr lang="en-US" sz="4000" dirty="0">
                <a:solidFill>
                  <a:srgbClr val="003399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4000" dirty="0" err="1">
                <a:solidFill>
                  <a:srgbClr val="003399"/>
                </a:solidFill>
                <a:latin typeface="Arial"/>
                <a:ea typeface="Arial"/>
                <a:cs typeface="Arial"/>
                <a:sym typeface="Arial"/>
              </a:rPr>
              <a:t>gérer</a:t>
            </a:r>
            <a:r>
              <a:rPr lang="en-US" sz="4000" dirty="0">
                <a:solidFill>
                  <a:srgbClr val="003399"/>
                </a:solidFill>
                <a:latin typeface="Arial"/>
                <a:ea typeface="Arial"/>
                <a:cs typeface="Arial"/>
                <a:sym typeface="Arial"/>
              </a:rPr>
              <a:t> : </a:t>
            </a:r>
            <a:r>
              <a:rPr lang="en-US" sz="4000" dirty="0" err="1">
                <a:solidFill>
                  <a:srgbClr val="003399"/>
                </a:solidFill>
                <a:latin typeface="Arial"/>
                <a:ea typeface="Arial"/>
                <a:cs typeface="Arial"/>
                <a:sym typeface="Arial"/>
              </a:rPr>
              <a:t>mettre</a:t>
            </a:r>
            <a:r>
              <a:rPr lang="en-US" sz="4000" dirty="0">
                <a:solidFill>
                  <a:srgbClr val="003399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4000" dirty="0" err="1">
                <a:solidFill>
                  <a:srgbClr val="003399"/>
                </a:solidFill>
                <a:latin typeface="Arial"/>
                <a:ea typeface="Arial"/>
                <a:cs typeface="Arial"/>
                <a:sym typeface="Arial"/>
              </a:rPr>
              <a:t>en</a:t>
            </a:r>
            <a:r>
              <a:rPr lang="en-US" sz="4000" dirty="0">
                <a:solidFill>
                  <a:srgbClr val="003399"/>
                </a:solidFill>
                <a:latin typeface="Arial"/>
                <a:ea typeface="Arial"/>
                <a:cs typeface="Arial"/>
                <a:sym typeface="Arial"/>
              </a:rPr>
              <a:t> place </a:t>
            </a:r>
            <a:r>
              <a:rPr lang="en-US" sz="4000" dirty="0" err="1">
                <a:solidFill>
                  <a:srgbClr val="003399"/>
                </a:solidFill>
                <a:latin typeface="Arial"/>
                <a:ea typeface="Arial"/>
                <a:cs typeface="Arial"/>
                <a:sym typeface="Arial"/>
              </a:rPr>
              <a:t>une</a:t>
            </a:r>
            <a:r>
              <a:rPr lang="en-US" sz="4000" dirty="0">
                <a:solidFill>
                  <a:srgbClr val="003399"/>
                </a:solidFill>
                <a:latin typeface="Arial"/>
                <a:ea typeface="Arial"/>
                <a:cs typeface="Arial"/>
                <a:sym typeface="Arial"/>
              </a:rPr>
              <a:t> cellule de crise, </a:t>
            </a:r>
            <a:r>
              <a:rPr lang="en-US" sz="4000" dirty="0" err="1">
                <a:solidFill>
                  <a:srgbClr val="003399"/>
                </a:solidFill>
                <a:latin typeface="Arial"/>
                <a:ea typeface="Arial"/>
                <a:cs typeface="Arial"/>
                <a:sym typeface="Arial"/>
              </a:rPr>
              <a:t>communiquer</a:t>
            </a:r>
            <a:r>
              <a:rPr lang="en-US" sz="4000" dirty="0">
                <a:solidFill>
                  <a:srgbClr val="003399"/>
                </a:solidFill>
                <a:latin typeface="Arial"/>
                <a:ea typeface="Arial"/>
                <a:cs typeface="Arial"/>
                <a:sym typeface="Arial"/>
              </a:rPr>
              <a:t> avec les instances, </a:t>
            </a:r>
            <a:r>
              <a:rPr lang="en-US" sz="4000" dirty="0" err="1">
                <a:solidFill>
                  <a:srgbClr val="003399"/>
                </a:solidFill>
                <a:latin typeface="Arial"/>
                <a:ea typeface="Arial"/>
                <a:cs typeface="Arial"/>
                <a:sym typeface="Arial"/>
              </a:rPr>
              <a:t>rendre</a:t>
            </a:r>
            <a:r>
              <a:rPr lang="en-US" sz="4000" dirty="0">
                <a:solidFill>
                  <a:srgbClr val="003399"/>
                </a:solidFill>
                <a:latin typeface="Arial"/>
                <a:ea typeface="Arial"/>
                <a:cs typeface="Arial"/>
                <a:sym typeface="Arial"/>
              </a:rPr>
              <a:t> des </a:t>
            </a:r>
            <a:r>
              <a:rPr lang="en-US" sz="4000" dirty="0" err="1">
                <a:solidFill>
                  <a:srgbClr val="003399"/>
                </a:solidFill>
                <a:latin typeface="Arial"/>
                <a:ea typeface="Arial"/>
                <a:cs typeface="Arial"/>
                <a:sym typeface="Arial"/>
              </a:rPr>
              <a:t>comptes</a:t>
            </a:r>
            <a:r>
              <a:rPr lang="en-US" sz="4000" dirty="0">
                <a:solidFill>
                  <a:srgbClr val="003399"/>
                </a:solidFill>
                <a:latin typeface="Arial"/>
                <a:ea typeface="Arial"/>
                <a:cs typeface="Arial"/>
                <a:sym typeface="Arial"/>
              </a:rPr>
              <a:t>, revue de direction...</a:t>
            </a:r>
          </a:p>
          <a:p>
            <a:pPr marL="571500" indent="-571500" algn="l">
              <a:lnSpc>
                <a:spcPts val="4799"/>
              </a:lnSpc>
              <a:buFont typeface="Arial" panose="020B0604020202020204" pitchFamily="34" charset="0"/>
              <a:buChar char="•"/>
            </a:pPr>
            <a:endParaRPr lang="en-US" sz="4000" dirty="0">
              <a:solidFill>
                <a:srgbClr val="003399"/>
              </a:solidFill>
              <a:latin typeface="Arial"/>
              <a:ea typeface="Arial"/>
              <a:cs typeface="Arial"/>
              <a:sym typeface="Arial"/>
            </a:endParaRPr>
          </a:p>
          <a:p>
            <a:pPr marL="571500" indent="-571500" algn="l">
              <a:lnSpc>
                <a:spcPts val="4799"/>
              </a:lnSpc>
              <a:buFont typeface="Arial" panose="020B0604020202020204" pitchFamily="34" charset="0"/>
              <a:buChar char="•"/>
            </a:pPr>
            <a:r>
              <a:rPr lang="en-US" sz="4000" dirty="0" err="1">
                <a:solidFill>
                  <a:srgbClr val="003399"/>
                </a:solidFill>
                <a:latin typeface="Arial"/>
                <a:ea typeface="Arial"/>
                <a:cs typeface="Arial"/>
                <a:sym typeface="Arial"/>
              </a:rPr>
              <a:t>modalités</a:t>
            </a:r>
            <a:r>
              <a:rPr lang="en-US" sz="4000" dirty="0">
                <a:solidFill>
                  <a:srgbClr val="003399"/>
                </a:solidFill>
                <a:latin typeface="Arial"/>
                <a:ea typeface="Arial"/>
                <a:cs typeface="Arial"/>
                <a:sym typeface="Arial"/>
              </a:rPr>
              <a:t> : trois </a:t>
            </a:r>
            <a:r>
              <a:rPr lang="en-US" sz="4000" dirty="0" err="1">
                <a:solidFill>
                  <a:srgbClr val="003399"/>
                </a:solidFill>
                <a:latin typeface="Arial"/>
                <a:ea typeface="Arial"/>
                <a:cs typeface="Arial"/>
                <a:sym typeface="Arial"/>
              </a:rPr>
              <a:t>jours</a:t>
            </a:r>
            <a:r>
              <a:rPr lang="en-US" sz="4000" dirty="0">
                <a:solidFill>
                  <a:srgbClr val="003399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4000" dirty="0" err="1">
                <a:solidFill>
                  <a:srgbClr val="003399"/>
                </a:solidFill>
                <a:latin typeface="Arial"/>
                <a:ea typeface="Arial"/>
                <a:cs typeface="Arial"/>
                <a:sym typeface="Arial"/>
              </a:rPr>
              <a:t>où</a:t>
            </a:r>
            <a:r>
              <a:rPr lang="en-US" sz="4000" dirty="0">
                <a:solidFill>
                  <a:srgbClr val="003399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4000" dirty="0" err="1">
                <a:solidFill>
                  <a:srgbClr val="003399"/>
                </a:solidFill>
                <a:latin typeface="Arial"/>
                <a:ea typeface="Arial"/>
                <a:cs typeface="Arial"/>
                <a:sym typeface="Arial"/>
              </a:rPr>
              <a:t>étudiants</a:t>
            </a:r>
            <a:r>
              <a:rPr lang="en-US" sz="4000" dirty="0">
                <a:solidFill>
                  <a:srgbClr val="003399"/>
                </a:solidFill>
                <a:latin typeface="Arial"/>
                <a:ea typeface="Arial"/>
                <a:cs typeface="Arial"/>
                <a:sym typeface="Arial"/>
              </a:rPr>
              <a:t> du BUT et de Master </a:t>
            </a:r>
            <a:r>
              <a:rPr lang="en-US" sz="4000" dirty="0" err="1">
                <a:solidFill>
                  <a:srgbClr val="003399"/>
                </a:solidFill>
                <a:latin typeface="Arial"/>
                <a:ea typeface="Arial"/>
                <a:cs typeface="Arial"/>
                <a:sym typeface="Arial"/>
              </a:rPr>
              <a:t>rencontrent</a:t>
            </a:r>
            <a:r>
              <a:rPr lang="en-US" sz="4000" dirty="0">
                <a:solidFill>
                  <a:srgbClr val="003399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4000" dirty="0" err="1">
                <a:solidFill>
                  <a:srgbClr val="003399"/>
                </a:solidFill>
                <a:latin typeface="Arial"/>
                <a:ea typeface="Arial"/>
                <a:cs typeface="Arial"/>
                <a:sym typeface="Arial"/>
              </a:rPr>
              <a:t>plusieurs</a:t>
            </a:r>
            <a:r>
              <a:rPr lang="en-US" sz="4000" dirty="0">
                <a:solidFill>
                  <a:srgbClr val="003399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4000" dirty="0" err="1">
                <a:solidFill>
                  <a:srgbClr val="003399"/>
                </a:solidFill>
                <a:latin typeface="Arial"/>
                <a:ea typeface="Arial"/>
                <a:cs typeface="Arial"/>
                <a:sym typeface="Arial"/>
              </a:rPr>
              <a:t>préventeurs</a:t>
            </a:r>
            <a:r>
              <a:rPr lang="en-US" sz="4000" dirty="0">
                <a:solidFill>
                  <a:srgbClr val="003399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4000" dirty="0" err="1">
                <a:solidFill>
                  <a:srgbClr val="003399"/>
                </a:solidFill>
                <a:latin typeface="Arial"/>
                <a:ea typeface="Arial"/>
                <a:cs typeface="Arial"/>
                <a:sym typeface="Arial"/>
              </a:rPr>
              <a:t>professionnels</a:t>
            </a:r>
            <a:r>
              <a:rPr lang="en-US" sz="4000" dirty="0">
                <a:solidFill>
                  <a:srgbClr val="003399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4000" dirty="0" err="1">
                <a:solidFill>
                  <a:srgbClr val="003399"/>
                </a:solidFill>
                <a:latin typeface="Arial"/>
                <a:ea typeface="Arial"/>
                <a:cs typeface="Arial"/>
                <a:sym typeface="Arial"/>
              </a:rPr>
              <a:t>volontaires</a:t>
            </a:r>
            <a:r>
              <a:rPr lang="en-US" sz="4000" dirty="0">
                <a:solidFill>
                  <a:srgbClr val="003399"/>
                </a:solidFill>
                <a:latin typeface="Arial"/>
                <a:ea typeface="Arial"/>
                <a:cs typeface="Arial"/>
                <a:sym typeface="Arial"/>
              </a:rPr>
              <a:t> de </a:t>
            </a:r>
            <a:r>
              <a:rPr lang="en-US" sz="4000" dirty="0" err="1">
                <a:solidFill>
                  <a:srgbClr val="003399"/>
                </a:solidFill>
                <a:latin typeface="Arial"/>
                <a:ea typeface="Arial"/>
                <a:cs typeface="Arial"/>
                <a:sym typeface="Arial"/>
              </a:rPr>
              <a:t>diverses</a:t>
            </a:r>
            <a:r>
              <a:rPr lang="en-US" sz="4000" dirty="0">
                <a:solidFill>
                  <a:srgbClr val="003399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4000" dirty="0" err="1">
                <a:solidFill>
                  <a:srgbClr val="003399"/>
                </a:solidFill>
                <a:latin typeface="Arial"/>
                <a:ea typeface="Arial"/>
                <a:cs typeface="Arial"/>
                <a:sym typeface="Arial"/>
              </a:rPr>
              <a:t>entreprises</a:t>
            </a:r>
            <a:endParaRPr lang="en-US" sz="4000" dirty="0">
              <a:solidFill>
                <a:srgbClr val="003399"/>
              </a:solidFill>
              <a:latin typeface="Arial"/>
              <a:ea typeface="Arial"/>
              <a:cs typeface="Arial"/>
              <a:sym typeface="Arial"/>
            </a:endParaRPr>
          </a:p>
          <a:p>
            <a:pPr algn="l">
              <a:lnSpc>
                <a:spcPts val="4799"/>
              </a:lnSpc>
            </a:pPr>
            <a:endParaRPr lang="en-US" sz="3999" dirty="0">
              <a:solidFill>
                <a:srgbClr val="00339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FDD43942-00C1-4FD5-881C-C633BCD4937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289649" y="9364438"/>
            <a:ext cx="1590675" cy="714375"/>
          </a:xfrm>
          <a:prstGeom prst="rect">
            <a:avLst/>
          </a:prstGeom>
        </p:spPr>
      </p:pic>
    </p:spTree>
  </p:cSld>
  <p:clrMapOvr>
    <a:masterClrMapping/>
  </p:clrMapOvr>
  <p:transition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 t="-16111" b="-16111"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14426931" y="160420"/>
            <a:ext cx="3707506" cy="695521"/>
          </a:xfrm>
          <a:custGeom>
            <a:avLst/>
            <a:gdLst/>
            <a:ahLst/>
            <a:cxnLst/>
            <a:rect l="l" t="t" r="r" b="b"/>
            <a:pathLst>
              <a:path w="3707506" h="695521">
                <a:moveTo>
                  <a:pt x="0" y="0"/>
                </a:moveTo>
                <a:lnTo>
                  <a:pt x="3707506" y="0"/>
                </a:lnTo>
                <a:lnTo>
                  <a:pt x="3707506" y="695522"/>
                </a:lnTo>
                <a:lnTo>
                  <a:pt x="0" y="695522"/>
                </a:lnTo>
                <a:lnTo>
                  <a:pt x="0" y="0"/>
                </a:lnTo>
                <a:close/>
              </a:path>
            </a:pathLst>
          </a:custGeom>
          <a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 l="-29911"/>
            </a:stretch>
          </a:blipFill>
        </p:spPr>
      </p:sp>
      <p:grpSp>
        <p:nvGrpSpPr>
          <p:cNvPr id="4" name="Group 4"/>
          <p:cNvGrpSpPr/>
          <p:nvPr/>
        </p:nvGrpSpPr>
        <p:grpSpPr>
          <a:xfrm>
            <a:off x="-609600" y="8473986"/>
            <a:ext cx="19100118" cy="1813014"/>
            <a:chOff x="0" y="0"/>
            <a:chExt cx="13208000" cy="121920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13208000" cy="1219200"/>
            </a:xfrm>
            <a:custGeom>
              <a:avLst/>
              <a:gdLst/>
              <a:ahLst/>
              <a:cxnLst/>
              <a:rect l="l" t="t" r="r" b="b"/>
              <a:pathLst>
                <a:path w="13208000" h="1219200">
                  <a:moveTo>
                    <a:pt x="0" y="1219200"/>
                  </a:moveTo>
                  <a:lnTo>
                    <a:pt x="0" y="1016000"/>
                  </a:lnTo>
                  <a:lnTo>
                    <a:pt x="13208000" y="0"/>
                  </a:lnTo>
                  <a:lnTo>
                    <a:pt x="13208000" y="1219200"/>
                  </a:lnTo>
                  <a:lnTo>
                    <a:pt x="0" y="1219200"/>
                  </a:lnTo>
                  <a:close/>
                </a:path>
              </a:pathLst>
            </a:custGeom>
            <a:solidFill>
              <a:srgbClr val="003A7A"/>
            </a:solidFill>
          </p:spPr>
        </p:sp>
      </p:grpSp>
      <p:sp>
        <p:nvSpPr>
          <p:cNvPr id="6" name="Freeform 6"/>
          <p:cNvSpPr/>
          <p:nvPr/>
        </p:nvSpPr>
        <p:spPr>
          <a:xfrm>
            <a:off x="5077206" y="7819052"/>
            <a:ext cx="5021163" cy="654933"/>
          </a:xfrm>
          <a:custGeom>
            <a:avLst/>
            <a:gdLst/>
            <a:ahLst/>
            <a:cxnLst/>
            <a:rect l="l" t="t" r="r" b="b"/>
            <a:pathLst>
              <a:path w="5021163" h="654933">
                <a:moveTo>
                  <a:pt x="0" y="0"/>
                </a:moveTo>
                <a:lnTo>
                  <a:pt x="5021164" y="0"/>
                </a:lnTo>
                <a:lnTo>
                  <a:pt x="5021164" y="654934"/>
                </a:lnTo>
                <a:lnTo>
                  <a:pt x="0" y="654934"/>
                </a:lnTo>
                <a:lnTo>
                  <a:pt x="0" y="0"/>
                </a:lnTo>
                <a:close/>
              </a:path>
            </a:pathLst>
          </a:custGeom>
          <a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t="-3392" b="-3392"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12456226" y="4777877"/>
            <a:ext cx="5544240" cy="1068363"/>
          </a:xfrm>
          <a:custGeom>
            <a:avLst/>
            <a:gdLst/>
            <a:ahLst/>
            <a:cxnLst/>
            <a:rect l="l" t="t" r="r" b="b"/>
            <a:pathLst>
              <a:path w="5544240" h="1068363">
                <a:moveTo>
                  <a:pt x="0" y="0"/>
                </a:moveTo>
                <a:lnTo>
                  <a:pt x="5544240" y="0"/>
                </a:lnTo>
                <a:lnTo>
                  <a:pt x="5544240" y="1068364"/>
                </a:lnTo>
                <a:lnTo>
                  <a:pt x="0" y="1068364"/>
                </a:lnTo>
                <a:lnTo>
                  <a:pt x="0" y="0"/>
                </a:lnTo>
                <a:close/>
              </a:path>
            </a:pathLst>
          </a:custGeom>
          <a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1376549" y="2830184"/>
            <a:ext cx="1639161" cy="3016056"/>
          </a:xfrm>
          <a:custGeom>
            <a:avLst/>
            <a:gdLst/>
            <a:ahLst/>
            <a:cxnLst/>
            <a:rect l="l" t="t" r="r" b="b"/>
            <a:pathLst>
              <a:path w="1639161" h="3016056">
                <a:moveTo>
                  <a:pt x="0" y="0"/>
                </a:moveTo>
                <a:lnTo>
                  <a:pt x="1639161" y="0"/>
                </a:lnTo>
                <a:lnTo>
                  <a:pt x="1639161" y="3016057"/>
                </a:lnTo>
                <a:lnTo>
                  <a:pt x="0" y="3016057"/>
                </a:lnTo>
                <a:lnTo>
                  <a:pt x="0" y="0"/>
                </a:lnTo>
                <a:close/>
              </a:path>
            </a:pathLst>
          </a:custGeom>
          <a:blipFill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 descr="Constellium's icon"/>
          <p:cNvSpPr/>
          <p:nvPr/>
        </p:nvSpPr>
        <p:spPr>
          <a:xfrm>
            <a:off x="3930110" y="4035372"/>
            <a:ext cx="3262745" cy="3262745"/>
          </a:xfrm>
          <a:custGeom>
            <a:avLst/>
            <a:gdLst/>
            <a:ahLst/>
            <a:cxnLst/>
            <a:rect l="l" t="t" r="r" b="b"/>
            <a:pathLst>
              <a:path w="3262745" h="3262745">
                <a:moveTo>
                  <a:pt x="0" y="0"/>
                </a:moveTo>
                <a:lnTo>
                  <a:pt x="3262745" y="0"/>
                </a:lnTo>
                <a:lnTo>
                  <a:pt x="3262745" y="3262746"/>
                </a:lnTo>
                <a:lnTo>
                  <a:pt x="0" y="3262746"/>
                </a:lnTo>
                <a:lnTo>
                  <a:pt x="0" y="0"/>
                </a:lnTo>
                <a:close/>
              </a:path>
            </a:pathLst>
          </a:custGeom>
          <a:blipFill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>
            <a:off x="632967" y="6088017"/>
            <a:ext cx="3297143" cy="2983914"/>
          </a:xfrm>
          <a:custGeom>
            <a:avLst/>
            <a:gdLst/>
            <a:ahLst/>
            <a:cxnLst/>
            <a:rect l="l" t="t" r="r" b="b"/>
            <a:pathLst>
              <a:path w="3297143" h="2983914">
                <a:moveTo>
                  <a:pt x="0" y="0"/>
                </a:moveTo>
                <a:lnTo>
                  <a:pt x="3297143" y="0"/>
                </a:lnTo>
                <a:lnTo>
                  <a:pt x="3297143" y="2983914"/>
                </a:lnTo>
                <a:lnTo>
                  <a:pt x="0" y="2983914"/>
                </a:lnTo>
                <a:lnTo>
                  <a:pt x="0" y="0"/>
                </a:lnTo>
                <a:close/>
              </a:path>
            </a:pathLst>
          </a:custGeom>
          <a:blipFill>
            <a:blip r:embed="rId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</p:sp>
      <p:sp>
        <p:nvSpPr>
          <p:cNvPr id="11" name="TextBox 11"/>
          <p:cNvSpPr txBox="1"/>
          <p:nvPr/>
        </p:nvSpPr>
        <p:spPr>
          <a:xfrm>
            <a:off x="383501" y="516731"/>
            <a:ext cx="14043430" cy="8008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480"/>
              </a:lnSpc>
            </a:pPr>
            <a:r>
              <a:rPr lang="en-US" sz="5000" b="1" dirty="0">
                <a:solidFill>
                  <a:srgbClr val="003399"/>
                </a:solidFill>
                <a:latin typeface="Arial Bold"/>
                <a:ea typeface="Arial Bold"/>
                <a:cs typeface="Arial Bold"/>
                <a:sym typeface="Arial Bold"/>
              </a:rPr>
              <a:t>Des relations </a:t>
            </a:r>
            <a:r>
              <a:rPr lang="en-US" sz="5000" b="1" dirty="0" err="1">
                <a:solidFill>
                  <a:srgbClr val="003399"/>
                </a:solidFill>
                <a:latin typeface="Arial Bold"/>
                <a:ea typeface="Arial Bold"/>
                <a:cs typeface="Arial Bold"/>
                <a:sym typeface="Arial Bold"/>
              </a:rPr>
              <a:t>étroites</a:t>
            </a:r>
            <a:r>
              <a:rPr lang="en-US" sz="5000" b="1" dirty="0">
                <a:solidFill>
                  <a:srgbClr val="003399"/>
                </a:solidFill>
                <a:latin typeface="Arial Bold"/>
                <a:ea typeface="Arial Bold"/>
                <a:cs typeface="Arial Bold"/>
                <a:sym typeface="Arial Bold"/>
              </a:rPr>
              <a:t> avec les </a:t>
            </a:r>
            <a:r>
              <a:rPr lang="en-US" sz="5000" b="1" dirty="0" err="1">
                <a:solidFill>
                  <a:srgbClr val="003399"/>
                </a:solidFill>
                <a:latin typeface="Arial Bold"/>
                <a:ea typeface="Arial Bold"/>
                <a:cs typeface="Arial Bold"/>
                <a:sym typeface="Arial Bold"/>
              </a:rPr>
              <a:t>entreprises</a:t>
            </a:r>
            <a:endParaRPr lang="en-US" sz="5000" b="1" dirty="0">
              <a:solidFill>
                <a:srgbClr val="003399"/>
              </a:solidFill>
              <a:latin typeface="Arial Bold"/>
              <a:ea typeface="Arial Bold"/>
              <a:cs typeface="Arial Bold"/>
              <a:sym typeface="Arial Bold"/>
            </a:endParaRPr>
          </a:p>
        </p:txBody>
      </p:sp>
      <p:sp>
        <p:nvSpPr>
          <p:cNvPr id="12" name="TextBox 12"/>
          <p:cNvSpPr txBox="1"/>
          <p:nvPr/>
        </p:nvSpPr>
        <p:spPr>
          <a:xfrm>
            <a:off x="418512" y="1591934"/>
            <a:ext cx="17461811" cy="123110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r">
              <a:lnSpc>
                <a:spcPts val="4799"/>
              </a:lnSpc>
            </a:pPr>
            <a:r>
              <a:rPr lang="en-US" sz="4800" dirty="0">
                <a:solidFill>
                  <a:srgbClr val="003399"/>
                </a:solidFill>
                <a:latin typeface="Arial"/>
                <a:ea typeface="Arial"/>
                <a:cs typeface="Arial"/>
                <a:sym typeface="Arial"/>
              </a:rPr>
              <a:t>Nos </a:t>
            </a:r>
            <a:r>
              <a:rPr lang="en-US" sz="4800" dirty="0" err="1">
                <a:solidFill>
                  <a:srgbClr val="003399"/>
                </a:solidFill>
                <a:latin typeface="Arial"/>
                <a:ea typeface="Arial"/>
                <a:cs typeface="Arial"/>
                <a:sym typeface="Arial"/>
              </a:rPr>
              <a:t>étudiants</a:t>
            </a:r>
            <a:r>
              <a:rPr lang="en-US" sz="4800" dirty="0">
                <a:solidFill>
                  <a:srgbClr val="003399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4800" dirty="0" err="1">
                <a:solidFill>
                  <a:srgbClr val="003399"/>
                </a:solidFill>
                <a:latin typeface="Arial"/>
                <a:ea typeface="Arial"/>
                <a:cs typeface="Arial"/>
                <a:sym typeface="Arial"/>
              </a:rPr>
              <a:t>ont</a:t>
            </a:r>
            <a:r>
              <a:rPr lang="en-US" sz="4800" dirty="0">
                <a:solidFill>
                  <a:srgbClr val="003399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4800" dirty="0" err="1">
                <a:solidFill>
                  <a:srgbClr val="003399"/>
                </a:solidFill>
                <a:latin typeface="Arial"/>
                <a:ea typeface="Arial"/>
                <a:cs typeface="Arial"/>
                <a:sym typeface="Arial"/>
              </a:rPr>
              <a:t>réalisé</a:t>
            </a:r>
            <a:r>
              <a:rPr lang="en-US" sz="4800" dirty="0">
                <a:solidFill>
                  <a:srgbClr val="003399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4800" dirty="0" err="1">
                <a:solidFill>
                  <a:srgbClr val="003399"/>
                </a:solidFill>
                <a:latin typeface="Arial"/>
                <a:ea typeface="Arial"/>
                <a:cs typeface="Arial"/>
                <a:sym typeface="Arial"/>
              </a:rPr>
              <a:t>leur</a:t>
            </a:r>
            <a:r>
              <a:rPr lang="en-US" sz="4800" dirty="0">
                <a:solidFill>
                  <a:srgbClr val="003399"/>
                </a:solidFill>
                <a:latin typeface="Arial"/>
                <a:ea typeface="Arial"/>
                <a:cs typeface="Arial"/>
                <a:sym typeface="Arial"/>
              </a:rPr>
              <a:t> stage et alternance </a:t>
            </a:r>
            <a:r>
              <a:rPr lang="en-US" sz="4800" dirty="0" err="1">
                <a:solidFill>
                  <a:srgbClr val="003399"/>
                </a:solidFill>
                <a:latin typeface="Arial"/>
                <a:ea typeface="Arial"/>
                <a:cs typeface="Arial"/>
                <a:sym typeface="Arial"/>
              </a:rPr>
              <a:t>ici</a:t>
            </a:r>
            <a:r>
              <a:rPr lang="en-US" sz="4800" dirty="0">
                <a:solidFill>
                  <a:srgbClr val="003399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4800" dirty="0" err="1">
                <a:solidFill>
                  <a:srgbClr val="003399"/>
                </a:solidFill>
                <a:latin typeface="Arial"/>
                <a:ea typeface="Arial"/>
                <a:cs typeface="Arial"/>
                <a:sym typeface="Arial"/>
              </a:rPr>
              <a:t>l’année</a:t>
            </a:r>
            <a:r>
              <a:rPr lang="en-US" sz="4800" dirty="0">
                <a:solidFill>
                  <a:srgbClr val="003399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4800" dirty="0" err="1">
                <a:solidFill>
                  <a:srgbClr val="003399"/>
                </a:solidFill>
                <a:latin typeface="Arial"/>
                <a:ea typeface="Arial"/>
                <a:cs typeface="Arial"/>
                <a:sym typeface="Arial"/>
              </a:rPr>
              <a:t>dernière</a:t>
            </a:r>
            <a:r>
              <a:rPr lang="en-US" sz="4800" dirty="0">
                <a:solidFill>
                  <a:srgbClr val="003399"/>
                </a:solidFill>
                <a:latin typeface="Arial"/>
                <a:ea typeface="Arial"/>
                <a:cs typeface="Arial"/>
                <a:sym typeface="Arial"/>
              </a:rPr>
              <a:t> !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7192855" y="9450597"/>
            <a:ext cx="6541637" cy="7143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5039"/>
              </a:lnSpc>
              <a:spcBef>
                <a:spcPct val="0"/>
              </a:spcBef>
            </a:pPr>
            <a:r>
              <a:rPr lang="en-US" sz="4199" b="1" u="none" strike="noStrike" dirty="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rPr>
              <a:t>Et bien </a:t>
            </a:r>
            <a:r>
              <a:rPr lang="en-US" sz="4199" b="1" u="none" strike="noStrike" dirty="0" err="1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rPr>
              <a:t>d’autres</a:t>
            </a:r>
            <a:r>
              <a:rPr lang="en-US" sz="4199" b="1" u="none" strike="noStrike" dirty="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rPr>
              <a:t> encore…</a:t>
            </a:r>
          </a:p>
        </p:txBody>
      </p:sp>
      <p:sp>
        <p:nvSpPr>
          <p:cNvPr id="14" name="Freeform 14" descr="Safran's logo"/>
          <p:cNvSpPr/>
          <p:nvPr/>
        </p:nvSpPr>
        <p:spPr>
          <a:xfrm>
            <a:off x="10785019" y="3000346"/>
            <a:ext cx="4443327" cy="1244132"/>
          </a:xfrm>
          <a:custGeom>
            <a:avLst/>
            <a:gdLst/>
            <a:ahLst/>
            <a:cxnLst/>
            <a:rect l="l" t="t" r="r" b="b"/>
            <a:pathLst>
              <a:path w="4443327" h="1244132">
                <a:moveTo>
                  <a:pt x="0" y="0"/>
                </a:moveTo>
                <a:lnTo>
                  <a:pt x="4443327" y="0"/>
                </a:lnTo>
                <a:lnTo>
                  <a:pt x="4443327" y="1244131"/>
                </a:lnTo>
                <a:lnTo>
                  <a:pt x="0" y="1244131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/>
            </a:stretch>
          </a:blipFill>
        </p:spPr>
      </p:sp>
      <p:sp>
        <p:nvSpPr>
          <p:cNvPr id="15" name="Freeform 15" descr="Alsachimie's logo"/>
          <p:cNvSpPr/>
          <p:nvPr/>
        </p:nvSpPr>
        <p:spPr>
          <a:xfrm>
            <a:off x="4583880" y="3120395"/>
            <a:ext cx="4213004" cy="1004034"/>
          </a:xfrm>
          <a:custGeom>
            <a:avLst/>
            <a:gdLst/>
            <a:ahLst/>
            <a:cxnLst/>
            <a:rect l="l" t="t" r="r" b="b"/>
            <a:pathLst>
              <a:path w="4213004" h="1004034">
                <a:moveTo>
                  <a:pt x="0" y="0"/>
                </a:moveTo>
                <a:lnTo>
                  <a:pt x="4213003" y="0"/>
                </a:lnTo>
                <a:lnTo>
                  <a:pt x="4213003" y="1004033"/>
                </a:lnTo>
                <a:lnTo>
                  <a:pt x="0" y="1004033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</p:sp>
      <p:sp>
        <p:nvSpPr>
          <p:cNvPr id="16" name="Freeform 16" descr="SNCF's logo"/>
          <p:cNvSpPr/>
          <p:nvPr/>
        </p:nvSpPr>
        <p:spPr>
          <a:xfrm>
            <a:off x="8103718" y="4917712"/>
            <a:ext cx="3438108" cy="1803203"/>
          </a:xfrm>
          <a:custGeom>
            <a:avLst/>
            <a:gdLst/>
            <a:ahLst/>
            <a:cxnLst/>
            <a:rect l="l" t="t" r="r" b="b"/>
            <a:pathLst>
              <a:path w="3438108" h="1803203">
                <a:moveTo>
                  <a:pt x="0" y="0"/>
                </a:moveTo>
                <a:lnTo>
                  <a:pt x="3438108" y="0"/>
                </a:lnTo>
                <a:lnTo>
                  <a:pt x="3438108" y="1803203"/>
                </a:lnTo>
                <a:lnTo>
                  <a:pt x="0" y="1803203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a:blipFill>
        </p:spPr>
      </p:sp>
      <p:grpSp>
        <p:nvGrpSpPr>
          <p:cNvPr id="17" name="Group 17"/>
          <p:cNvGrpSpPr/>
          <p:nvPr/>
        </p:nvGrpSpPr>
        <p:grpSpPr>
          <a:xfrm>
            <a:off x="12590197" y="6538028"/>
            <a:ext cx="4161939" cy="1404981"/>
            <a:chOff x="0" y="0"/>
            <a:chExt cx="5549252" cy="1873308"/>
          </a:xfrm>
        </p:grpSpPr>
        <p:sp>
          <p:nvSpPr>
            <p:cNvPr id="18" name="Freeform 18" descr="EDF Renewables Powering Progress's logo"/>
            <p:cNvSpPr/>
            <p:nvPr/>
          </p:nvSpPr>
          <p:spPr>
            <a:xfrm>
              <a:off x="2085616" y="16532"/>
              <a:ext cx="3463636" cy="1570685"/>
            </a:xfrm>
            <a:custGeom>
              <a:avLst/>
              <a:gdLst/>
              <a:ahLst/>
              <a:cxnLst/>
              <a:rect l="l" t="t" r="r" b="b"/>
              <a:pathLst>
                <a:path w="3463636" h="1570685">
                  <a:moveTo>
                    <a:pt x="0" y="0"/>
                  </a:moveTo>
                  <a:lnTo>
                    <a:pt x="3463636" y="0"/>
                  </a:lnTo>
                  <a:lnTo>
                    <a:pt x="3463636" y="1570685"/>
                  </a:lnTo>
                  <a:lnTo>
                    <a:pt x="0" y="157068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5" cstate="email">
                <a:extLst>
                  <a:ext uri="{28A0092B-C50C-407E-A947-70E740481C1C}">
                    <a14:useLocalDpi xmlns:a14="http://schemas.microsoft.com/office/drawing/2010/main"/>
                  </a:ext>
                  <a:ext uri="{96DAC541-7B7A-43D3-8B79-37D633B846F1}">
                    <asvg:svgBlip xmlns:asvg="http://schemas.microsoft.com/office/drawing/2016/SVG/main" r:embed="rId16"/>
                  </a:ext>
                </a:extLst>
              </a:blip>
              <a:stretch>
                <a:fillRect l="-63684" r="-1346" b="-55273"/>
              </a:stretch>
            </a:blipFill>
          </p:spPr>
        </p:sp>
        <p:sp>
          <p:nvSpPr>
            <p:cNvPr id="19" name="Freeform 19" descr="EDF Renewables Powering Progress's symbol"/>
            <p:cNvSpPr/>
            <p:nvPr/>
          </p:nvSpPr>
          <p:spPr>
            <a:xfrm>
              <a:off x="0" y="0"/>
              <a:ext cx="2085616" cy="1873308"/>
            </a:xfrm>
            <a:custGeom>
              <a:avLst/>
              <a:gdLst/>
              <a:ahLst/>
              <a:cxnLst/>
              <a:rect l="l" t="t" r="r" b="b"/>
              <a:pathLst>
                <a:path w="2085616" h="1873308">
                  <a:moveTo>
                    <a:pt x="0" y="0"/>
                  </a:moveTo>
                  <a:lnTo>
                    <a:pt x="2085616" y="0"/>
                  </a:lnTo>
                  <a:lnTo>
                    <a:pt x="2085616" y="1873308"/>
                  </a:lnTo>
                  <a:lnTo>
                    <a:pt x="0" y="187330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7">
                <a:extLst>
                  <a:ext uri="{96DAC541-7B7A-43D3-8B79-37D633B846F1}">
                    <asvg:svgBlip xmlns:asvg="http://schemas.microsoft.com/office/drawing/2016/SVG/main" r:embed="rId18"/>
                  </a:ext>
                </a:extLst>
              </a:blip>
              <a:stretch>
                <a:fillRect/>
              </a:stretch>
            </a:blipFill>
          </p:spPr>
        </p:sp>
      </p:grpSp>
      <p:pic>
        <p:nvPicPr>
          <p:cNvPr id="20" name="Image 19">
            <a:extLst>
              <a:ext uri="{FF2B5EF4-FFF2-40B4-BE49-F238E27FC236}">
                <a16:creationId xmlns:a16="http://schemas.microsoft.com/office/drawing/2014/main" id="{CD0C3351-50CF-4677-BEE2-734751103412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6289649" y="9364438"/>
            <a:ext cx="1590675" cy="714375"/>
          </a:xfrm>
          <a:prstGeom prst="rect">
            <a:avLst/>
          </a:prstGeom>
        </p:spPr>
      </p:pic>
    </p:spTree>
  </p:cSld>
  <p:clrMapOvr>
    <a:masterClrMapping/>
  </p:clrMapOvr>
  <p:transition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14426931" y="160420"/>
            <a:ext cx="3707506" cy="695521"/>
          </a:xfrm>
          <a:custGeom>
            <a:avLst/>
            <a:gdLst/>
            <a:ahLst/>
            <a:cxnLst/>
            <a:rect l="l" t="t" r="r" b="b"/>
            <a:pathLst>
              <a:path w="3707506" h="695521">
                <a:moveTo>
                  <a:pt x="0" y="0"/>
                </a:moveTo>
                <a:lnTo>
                  <a:pt x="3707506" y="0"/>
                </a:lnTo>
                <a:lnTo>
                  <a:pt x="3707506" y="695522"/>
                </a:lnTo>
                <a:lnTo>
                  <a:pt x="0" y="695522"/>
                </a:lnTo>
                <a:lnTo>
                  <a:pt x="0" y="0"/>
                </a:lnTo>
                <a:close/>
              </a:path>
            </a:pathLst>
          </a:custGeom>
          <a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 l="-29911"/>
            </a:stretch>
          </a:blipFill>
        </p:spPr>
      </p:sp>
      <p:grpSp>
        <p:nvGrpSpPr>
          <p:cNvPr id="4" name="Group 4"/>
          <p:cNvGrpSpPr/>
          <p:nvPr/>
        </p:nvGrpSpPr>
        <p:grpSpPr>
          <a:xfrm>
            <a:off x="-1150470" y="8473986"/>
            <a:ext cx="19640988" cy="1813014"/>
            <a:chOff x="0" y="0"/>
            <a:chExt cx="13208000" cy="121920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13208000" cy="1219200"/>
            </a:xfrm>
            <a:custGeom>
              <a:avLst/>
              <a:gdLst/>
              <a:ahLst/>
              <a:cxnLst/>
              <a:rect l="l" t="t" r="r" b="b"/>
              <a:pathLst>
                <a:path w="13208000" h="1219200">
                  <a:moveTo>
                    <a:pt x="0" y="1219200"/>
                  </a:moveTo>
                  <a:lnTo>
                    <a:pt x="0" y="1016000"/>
                  </a:lnTo>
                  <a:lnTo>
                    <a:pt x="13208000" y="0"/>
                  </a:lnTo>
                  <a:lnTo>
                    <a:pt x="13208000" y="1219200"/>
                  </a:lnTo>
                  <a:lnTo>
                    <a:pt x="0" y="1219200"/>
                  </a:lnTo>
                  <a:close/>
                </a:path>
              </a:pathLst>
            </a:custGeom>
            <a:solidFill>
              <a:srgbClr val="003A7A"/>
            </a:solidFill>
          </p:spPr>
        </p:sp>
      </p:grpSp>
      <p:sp>
        <p:nvSpPr>
          <p:cNvPr id="6" name="Freeform 6"/>
          <p:cNvSpPr/>
          <p:nvPr/>
        </p:nvSpPr>
        <p:spPr>
          <a:xfrm>
            <a:off x="15862699" y="4293988"/>
            <a:ext cx="2271738" cy="4179998"/>
          </a:xfrm>
          <a:custGeom>
            <a:avLst/>
            <a:gdLst/>
            <a:ahLst/>
            <a:cxnLst/>
            <a:rect l="l" t="t" r="r" b="b"/>
            <a:pathLst>
              <a:path w="2271738" h="4179998">
                <a:moveTo>
                  <a:pt x="0" y="0"/>
                </a:moveTo>
                <a:lnTo>
                  <a:pt x="2271738" y="0"/>
                </a:lnTo>
                <a:lnTo>
                  <a:pt x="2271738" y="4179998"/>
                </a:lnTo>
                <a:lnTo>
                  <a:pt x="0" y="4179998"/>
                </a:lnTo>
                <a:lnTo>
                  <a:pt x="0" y="0"/>
                </a:lnTo>
                <a:close/>
              </a:path>
            </a:pathLst>
          </a:custGeom>
          <a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</p:sp>
      <p:grpSp>
        <p:nvGrpSpPr>
          <p:cNvPr id="7" name="Group 7"/>
          <p:cNvGrpSpPr/>
          <p:nvPr/>
        </p:nvGrpSpPr>
        <p:grpSpPr>
          <a:xfrm>
            <a:off x="365515" y="5221133"/>
            <a:ext cx="3568884" cy="3427523"/>
            <a:chOff x="0" y="0"/>
            <a:chExt cx="4758512" cy="4570030"/>
          </a:xfrm>
        </p:grpSpPr>
        <p:grpSp>
          <p:nvGrpSpPr>
            <p:cNvPr id="8" name="Group 8"/>
            <p:cNvGrpSpPr/>
            <p:nvPr/>
          </p:nvGrpSpPr>
          <p:grpSpPr>
            <a:xfrm>
              <a:off x="0" y="0"/>
              <a:ext cx="4758512" cy="4570030"/>
              <a:chOff x="0" y="0"/>
              <a:chExt cx="2099135" cy="2015989"/>
            </a:xfrm>
          </p:grpSpPr>
          <p:sp>
            <p:nvSpPr>
              <p:cNvPr id="9" name="Freeform 9"/>
              <p:cNvSpPr/>
              <p:nvPr/>
            </p:nvSpPr>
            <p:spPr>
              <a:xfrm>
                <a:off x="42291" y="42291"/>
                <a:ext cx="2014474" cy="1931416"/>
              </a:xfrm>
              <a:custGeom>
                <a:avLst/>
                <a:gdLst/>
                <a:ahLst/>
                <a:cxnLst/>
                <a:rect l="l" t="t" r="r" b="b"/>
                <a:pathLst>
                  <a:path w="2014474" h="1931416">
                    <a:moveTo>
                      <a:pt x="0" y="1931416"/>
                    </a:moveTo>
                    <a:lnTo>
                      <a:pt x="1007237" y="0"/>
                    </a:lnTo>
                    <a:lnTo>
                      <a:pt x="2014474" y="1931289"/>
                    </a:lnTo>
                    <a:close/>
                  </a:path>
                </a:pathLst>
              </a:custGeom>
              <a:solidFill>
                <a:srgbClr val="E1000F">
                  <a:alpha val="69804"/>
                </a:srgbClr>
              </a:solidFill>
            </p:spPr>
          </p:sp>
          <p:sp>
            <p:nvSpPr>
              <p:cNvPr id="10" name="Freeform 10"/>
              <p:cNvSpPr/>
              <p:nvPr/>
            </p:nvSpPr>
            <p:spPr>
              <a:xfrm>
                <a:off x="-2032" y="0"/>
                <a:ext cx="2103247" cy="2015998"/>
              </a:xfrm>
              <a:custGeom>
                <a:avLst/>
                <a:gdLst/>
                <a:ahLst/>
                <a:cxnLst/>
                <a:rect l="l" t="t" r="r" b="b"/>
                <a:pathLst>
                  <a:path w="2103247" h="2015998">
                    <a:moveTo>
                      <a:pt x="6858" y="1954022"/>
                    </a:moveTo>
                    <a:lnTo>
                      <a:pt x="1014095" y="22733"/>
                    </a:lnTo>
                    <a:cubicBezTo>
                      <a:pt x="1021334" y="8763"/>
                      <a:pt x="1035812" y="0"/>
                      <a:pt x="1051560" y="0"/>
                    </a:cubicBezTo>
                    <a:cubicBezTo>
                      <a:pt x="1067308" y="0"/>
                      <a:pt x="1081786" y="8763"/>
                      <a:pt x="1089152" y="22733"/>
                    </a:cubicBezTo>
                    <a:lnTo>
                      <a:pt x="2096389" y="1954022"/>
                    </a:lnTo>
                    <a:cubicBezTo>
                      <a:pt x="2103247" y="1967103"/>
                      <a:pt x="2102739" y="1982851"/>
                      <a:pt x="2094992" y="1995551"/>
                    </a:cubicBezTo>
                    <a:cubicBezTo>
                      <a:pt x="2087245" y="2008251"/>
                      <a:pt x="2073656" y="2015998"/>
                      <a:pt x="2058797" y="2015998"/>
                    </a:cubicBezTo>
                    <a:lnTo>
                      <a:pt x="44323" y="2015998"/>
                    </a:lnTo>
                    <a:cubicBezTo>
                      <a:pt x="29464" y="2015998"/>
                      <a:pt x="15748" y="2008251"/>
                      <a:pt x="8128" y="1995551"/>
                    </a:cubicBezTo>
                    <a:cubicBezTo>
                      <a:pt x="508" y="1982851"/>
                      <a:pt x="0" y="1967103"/>
                      <a:pt x="6731" y="1954022"/>
                    </a:cubicBezTo>
                    <a:moveTo>
                      <a:pt x="81788" y="1993138"/>
                    </a:moveTo>
                    <a:lnTo>
                      <a:pt x="44196" y="1973580"/>
                    </a:lnTo>
                    <a:lnTo>
                      <a:pt x="44196" y="1931289"/>
                    </a:lnTo>
                    <a:lnTo>
                      <a:pt x="2058797" y="1931289"/>
                    </a:lnTo>
                    <a:lnTo>
                      <a:pt x="2058797" y="1973580"/>
                    </a:lnTo>
                    <a:lnTo>
                      <a:pt x="2021332" y="1993265"/>
                    </a:lnTo>
                    <a:lnTo>
                      <a:pt x="1014095" y="61849"/>
                    </a:lnTo>
                    <a:lnTo>
                      <a:pt x="1051687" y="42291"/>
                    </a:lnTo>
                    <a:lnTo>
                      <a:pt x="1089152" y="61849"/>
                    </a:lnTo>
                    <a:lnTo>
                      <a:pt x="81915" y="1993265"/>
                    </a:lnTo>
                    <a:close/>
                  </a:path>
                </a:pathLst>
              </a:custGeom>
              <a:solidFill>
                <a:srgbClr val="000000"/>
              </a:solidFill>
            </p:spPr>
          </p:sp>
        </p:grpSp>
        <p:sp>
          <p:nvSpPr>
            <p:cNvPr id="11" name="TextBox 11"/>
            <p:cNvSpPr txBox="1"/>
            <p:nvPr/>
          </p:nvSpPr>
          <p:spPr>
            <a:xfrm>
              <a:off x="610907" y="2199290"/>
              <a:ext cx="3536698" cy="182220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5127"/>
                </a:lnSpc>
              </a:pPr>
              <a:r>
                <a:rPr lang="en-US" sz="4272" b="1">
                  <a:solidFill>
                    <a:srgbClr val="FFFFFF"/>
                  </a:solidFill>
                  <a:latin typeface="Arial Bold"/>
                  <a:ea typeface="Arial Bold"/>
                  <a:cs typeface="Arial Bold"/>
                  <a:sym typeface="Arial Bold"/>
                </a:rPr>
                <a:t>10</a:t>
              </a:r>
            </a:p>
            <a:p>
              <a:pPr algn="ctr">
                <a:lnSpc>
                  <a:spcPts val="5127"/>
                </a:lnSpc>
              </a:pPr>
              <a:r>
                <a:rPr lang="en-US" sz="4272" b="1">
                  <a:solidFill>
                    <a:srgbClr val="FFFFFF"/>
                  </a:solidFill>
                  <a:latin typeface="Arial Bold"/>
                  <a:ea typeface="Arial Bold"/>
                  <a:cs typeface="Arial Bold"/>
                  <a:sym typeface="Arial Bold"/>
                </a:rPr>
                <a:t>places</a:t>
              </a:r>
            </a:p>
          </p:txBody>
        </p:sp>
      </p:grpSp>
      <p:grpSp>
        <p:nvGrpSpPr>
          <p:cNvPr id="12" name="Group 12"/>
          <p:cNvGrpSpPr/>
          <p:nvPr/>
        </p:nvGrpSpPr>
        <p:grpSpPr>
          <a:xfrm>
            <a:off x="668699" y="2830425"/>
            <a:ext cx="16950602" cy="1228658"/>
            <a:chOff x="0" y="0"/>
            <a:chExt cx="22600803" cy="1638211"/>
          </a:xfrm>
        </p:grpSpPr>
        <p:grpSp>
          <p:nvGrpSpPr>
            <p:cNvPr id="13" name="Group 13"/>
            <p:cNvGrpSpPr/>
            <p:nvPr/>
          </p:nvGrpSpPr>
          <p:grpSpPr>
            <a:xfrm>
              <a:off x="5148328" y="0"/>
              <a:ext cx="3595135" cy="1638211"/>
              <a:chOff x="0" y="0"/>
              <a:chExt cx="1783729" cy="812800"/>
            </a:xfrm>
          </p:grpSpPr>
          <p:sp>
            <p:nvSpPr>
              <p:cNvPr id="14" name="Freeform 14"/>
              <p:cNvSpPr/>
              <p:nvPr/>
            </p:nvSpPr>
            <p:spPr>
              <a:xfrm>
                <a:off x="0" y="0"/>
                <a:ext cx="1783729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1783729" h="812800">
                    <a:moveTo>
                      <a:pt x="1783729" y="406400"/>
                    </a:moveTo>
                    <a:lnTo>
                      <a:pt x="1377329" y="0"/>
                    </a:lnTo>
                    <a:lnTo>
                      <a:pt x="1377329" y="203200"/>
                    </a:lnTo>
                    <a:lnTo>
                      <a:pt x="0" y="203200"/>
                    </a:lnTo>
                    <a:lnTo>
                      <a:pt x="0" y="609600"/>
                    </a:lnTo>
                    <a:lnTo>
                      <a:pt x="1377329" y="609600"/>
                    </a:lnTo>
                    <a:lnTo>
                      <a:pt x="1377329" y="812800"/>
                    </a:lnTo>
                    <a:lnTo>
                      <a:pt x="1783729" y="406400"/>
                    </a:lnTo>
                    <a:close/>
                  </a:path>
                </a:pathLst>
              </a:custGeom>
              <a:solidFill>
                <a:srgbClr val="003399"/>
              </a:solidFill>
            </p:spPr>
          </p:sp>
          <p:sp>
            <p:nvSpPr>
              <p:cNvPr id="15" name="TextBox 15"/>
              <p:cNvSpPr txBox="1"/>
              <p:nvPr/>
            </p:nvSpPr>
            <p:spPr>
              <a:xfrm>
                <a:off x="0" y="165100"/>
                <a:ext cx="1682129" cy="4445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  <p:sp>
          <p:nvSpPr>
            <p:cNvPr id="16" name="TextBox 16"/>
            <p:cNvSpPr txBox="1"/>
            <p:nvPr/>
          </p:nvSpPr>
          <p:spPr>
            <a:xfrm>
              <a:off x="0" y="-9525"/>
              <a:ext cx="4524103" cy="145131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264"/>
                </a:lnSpc>
              </a:pPr>
              <a:r>
                <a:rPr lang="en-US" sz="3553">
                  <a:solidFill>
                    <a:srgbClr val="111111"/>
                  </a:solidFill>
                  <a:latin typeface="Archivo Black"/>
                  <a:ea typeface="Archivo Black"/>
                  <a:cs typeface="Archivo Black"/>
                  <a:sym typeface="Archivo Black"/>
                </a:rPr>
                <a:t>Sélection</a:t>
              </a:r>
            </a:p>
            <a:p>
              <a:pPr algn="ctr">
                <a:lnSpc>
                  <a:spcPts val="4264"/>
                </a:lnSpc>
              </a:pPr>
              <a:r>
                <a:rPr lang="en-US" sz="3553">
                  <a:solidFill>
                    <a:srgbClr val="111111"/>
                  </a:solidFill>
                  <a:latin typeface="Archivo Black"/>
                  <a:ea typeface="Archivo Black"/>
                  <a:cs typeface="Archivo Black"/>
                  <a:sym typeface="Archivo Black"/>
                </a:rPr>
                <a:t>(début juillet)</a:t>
              </a:r>
            </a:p>
          </p:txBody>
        </p:sp>
        <p:sp>
          <p:nvSpPr>
            <p:cNvPr id="17" name="TextBox 17"/>
            <p:cNvSpPr txBox="1"/>
            <p:nvPr/>
          </p:nvSpPr>
          <p:spPr>
            <a:xfrm>
              <a:off x="8370095" y="186897"/>
              <a:ext cx="5195601" cy="145131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264"/>
                </a:lnSpc>
              </a:pPr>
              <a:r>
                <a:rPr lang="en-US" sz="3553" spc="6">
                  <a:solidFill>
                    <a:srgbClr val="111111"/>
                  </a:solidFill>
                  <a:latin typeface="Archivo Black"/>
                  <a:ea typeface="Archivo Black"/>
                  <a:cs typeface="Archivo Black"/>
                  <a:sym typeface="Archivo Black"/>
                </a:rPr>
                <a:t>1,5 mois de formation</a:t>
              </a:r>
            </a:p>
          </p:txBody>
        </p:sp>
        <p:sp>
          <p:nvSpPr>
            <p:cNvPr id="18" name="TextBox 18"/>
            <p:cNvSpPr txBox="1"/>
            <p:nvPr/>
          </p:nvSpPr>
          <p:spPr>
            <a:xfrm>
              <a:off x="18067265" y="55735"/>
              <a:ext cx="4533538" cy="147706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349"/>
                </a:lnSpc>
              </a:pPr>
              <a:r>
                <a:rPr lang="en-US" sz="3624">
                  <a:solidFill>
                    <a:srgbClr val="111111"/>
                  </a:solidFill>
                  <a:latin typeface="Archivo Black"/>
                  <a:ea typeface="Archivo Black"/>
                  <a:cs typeface="Archivo Black"/>
                  <a:sym typeface="Archivo Black"/>
                </a:rPr>
                <a:t>SPV au CSP</a:t>
              </a:r>
            </a:p>
            <a:p>
              <a:pPr algn="ctr">
                <a:lnSpc>
                  <a:spcPts val="4349"/>
                </a:lnSpc>
              </a:pPr>
              <a:r>
                <a:rPr lang="en-US" sz="3624" spc="-8">
                  <a:solidFill>
                    <a:srgbClr val="111111"/>
                  </a:solidFill>
                  <a:latin typeface="Archivo Black"/>
                  <a:ea typeface="Archivo Black"/>
                  <a:cs typeface="Archivo Black"/>
                  <a:sym typeface="Archivo Black"/>
                </a:rPr>
                <a:t>Colmar</a:t>
              </a:r>
            </a:p>
          </p:txBody>
        </p:sp>
        <p:grpSp>
          <p:nvGrpSpPr>
            <p:cNvPr id="19" name="Group 19"/>
            <p:cNvGrpSpPr/>
            <p:nvPr/>
          </p:nvGrpSpPr>
          <p:grpSpPr>
            <a:xfrm>
              <a:off x="13854221" y="0"/>
              <a:ext cx="3595135" cy="1638211"/>
              <a:chOff x="0" y="0"/>
              <a:chExt cx="1783729" cy="812800"/>
            </a:xfrm>
          </p:grpSpPr>
          <p:sp>
            <p:nvSpPr>
              <p:cNvPr id="20" name="Freeform 20"/>
              <p:cNvSpPr/>
              <p:nvPr/>
            </p:nvSpPr>
            <p:spPr>
              <a:xfrm>
                <a:off x="0" y="0"/>
                <a:ext cx="1783729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1783729" h="812800">
                    <a:moveTo>
                      <a:pt x="1783729" y="406400"/>
                    </a:moveTo>
                    <a:lnTo>
                      <a:pt x="1377329" y="0"/>
                    </a:lnTo>
                    <a:lnTo>
                      <a:pt x="1377329" y="203200"/>
                    </a:lnTo>
                    <a:lnTo>
                      <a:pt x="0" y="203200"/>
                    </a:lnTo>
                    <a:lnTo>
                      <a:pt x="0" y="609600"/>
                    </a:lnTo>
                    <a:lnTo>
                      <a:pt x="1377329" y="609600"/>
                    </a:lnTo>
                    <a:lnTo>
                      <a:pt x="1377329" y="812800"/>
                    </a:lnTo>
                    <a:lnTo>
                      <a:pt x="1783729" y="406400"/>
                    </a:lnTo>
                    <a:close/>
                  </a:path>
                </a:pathLst>
              </a:custGeom>
              <a:solidFill>
                <a:srgbClr val="003399"/>
              </a:solidFill>
            </p:spPr>
          </p:sp>
          <p:sp>
            <p:nvSpPr>
              <p:cNvPr id="21" name="TextBox 21"/>
              <p:cNvSpPr txBox="1"/>
              <p:nvPr/>
            </p:nvSpPr>
            <p:spPr>
              <a:xfrm>
                <a:off x="0" y="165100"/>
                <a:ext cx="1682129" cy="4445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</p:grpSp>
      <p:sp>
        <p:nvSpPr>
          <p:cNvPr id="22" name="TextBox 22"/>
          <p:cNvSpPr txBox="1"/>
          <p:nvPr/>
        </p:nvSpPr>
        <p:spPr>
          <a:xfrm>
            <a:off x="365515" y="808317"/>
            <a:ext cx="11569130" cy="74379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832"/>
              </a:lnSpc>
            </a:pPr>
            <a:r>
              <a:rPr lang="en-US" sz="5000" b="1" spc="-7" dirty="0">
                <a:solidFill>
                  <a:srgbClr val="003399"/>
                </a:solidFill>
                <a:latin typeface="Arial Bold"/>
                <a:ea typeface="Arial Bold"/>
                <a:cs typeface="Arial Bold"/>
                <a:sym typeface="Arial Bold"/>
              </a:rPr>
              <a:t>Convention avec le SIS 68 (Colmar)</a:t>
            </a:r>
          </a:p>
        </p:txBody>
      </p:sp>
      <p:pic>
        <p:nvPicPr>
          <p:cNvPr id="23" name="Image 22">
            <a:extLst>
              <a:ext uri="{FF2B5EF4-FFF2-40B4-BE49-F238E27FC236}">
                <a16:creationId xmlns:a16="http://schemas.microsoft.com/office/drawing/2014/main" id="{7958DF06-C1E0-4768-B11C-6E3C2FD45D5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280684" y="9105900"/>
            <a:ext cx="1590675" cy="714375"/>
          </a:xfrm>
          <a:prstGeom prst="rect">
            <a:avLst/>
          </a:prstGeom>
        </p:spPr>
      </p:pic>
    </p:spTree>
  </p:cSld>
  <p:clrMapOvr>
    <a:masterClrMapping/>
  </p:clrMapOvr>
  <p:transition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4426931" y="160420"/>
            <a:ext cx="3707506" cy="695521"/>
          </a:xfrm>
          <a:custGeom>
            <a:avLst/>
            <a:gdLst/>
            <a:ahLst/>
            <a:cxnLst/>
            <a:rect l="l" t="t" r="r" b="b"/>
            <a:pathLst>
              <a:path w="3707506" h="695521">
                <a:moveTo>
                  <a:pt x="0" y="0"/>
                </a:moveTo>
                <a:lnTo>
                  <a:pt x="3707506" y="0"/>
                </a:lnTo>
                <a:lnTo>
                  <a:pt x="3707506" y="695522"/>
                </a:lnTo>
                <a:lnTo>
                  <a:pt x="0" y="695522"/>
                </a:lnTo>
                <a:lnTo>
                  <a:pt x="0" y="0"/>
                </a:lnTo>
                <a:close/>
              </a:path>
            </a:pathLst>
          </a:custGeo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 l="-29911"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-304800" y="8473986"/>
            <a:ext cx="18795318" cy="1813014"/>
            <a:chOff x="0" y="0"/>
            <a:chExt cx="13208000" cy="121920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13208000" cy="1219200"/>
            </a:xfrm>
            <a:custGeom>
              <a:avLst/>
              <a:gdLst/>
              <a:ahLst/>
              <a:cxnLst/>
              <a:rect l="l" t="t" r="r" b="b"/>
              <a:pathLst>
                <a:path w="13208000" h="1219200">
                  <a:moveTo>
                    <a:pt x="0" y="1219200"/>
                  </a:moveTo>
                  <a:lnTo>
                    <a:pt x="0" y="1016000"/>
                  </a:lnTo>
                  <a:lnTo>
                    <a:pt x="13208000" y="0"/>
                  </a:lnTo>
                  <a:lnTo>
                    <a:pt x="13208000" y="1219200"/>
                  </a:lnTo>
                  <a:lnTo>
                    <a:pt x="0" y="1219200"/>
                  </a:lnTo>
                  <a:close/>
                </a:path>
              </a:pathLst>
            </a:custGeom>
            <a:solidFill>
              <a:srgbClr val="003A7A"/>
            </a:solidFill>
          </p:spPr>
        </p:sp>
      </p:grpSp>
      <p:sp>
        <p:nvSpPr>
          <p:cNvPr id="5" name="TextBox 5"/>
          <p:cNvSpPr txBox="1"/>
          <p:nvPr/>
        </p:nvSpPr>
        <p:spPr>
          <a:xfrm>
            <a:off x="762000" y="516731"/>
            <a:ext cx="10843074" cy="76572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6480"/>
              </a:lnSpc>
            </a:pPr>
            <a:r>
              <a:rPr lang="en-US" sz="4000" b="1" dirty="0">
                <a:solidFill>
                  <a:srgbClr val="003399"/>
                </a:solidFill>
                <a:latin typeface="Arial Bold" panose="020B0604020202020204" charset="0"/>
                <a:ea typeface="Arial Bold"/>
                <a:cs typeface="Arial Bold"/>
                <a:sym typeface="Arial Bold"/>
              </a:rPr>
              <a:t>Plus </a:t>
            </a:r>
            <a:r>
              <a:rPr lang="en-US" sz="4000" b="1" dirty="0" err="1">
                <a:solidFill>
                  <a:srgbClr val="003399"/>
                </a:solidFill>
                <a:latin typeface="Arial Bold" panose="020B0604020202020204" charset="0"/>
                <a:ea typeface="Arial Bold"/>
                <a:cs typeface="Arial Bold"/>
                <a:sym typeface="Arial Bold"/>
              </a:rPr>
              <a:t>d’informations</a:t>
            </a:r>
            <a:r>
              <a:rPr lang="en-US" sz="4000" b="1" dirty="0">
                <a:solidFill>
                  <a:srgbClr val="003399"/>
                </a:solidFill>
                <a:latin typeface="Arial Bold" panose="020B0604020202020204" charset="0"/>
                <a:ea typeface="Arial Bold"/>
                <a:cs typeface="Arial Bold"/>
                <a:sym typeface="Arial Bold"/>
              </a:rPr>
              <a:t> : </a:t>
            </a:r>
          </a:p>
        </p:txBody>
      </p:sp>
      <p:grpSp>
        <p:nvGrpSpPr>
          <p:cNvPr id="6" name="Group 6"/>
          <p:cNvGrpSpPr/>
          <p:nvPr/>
        </p:nvGrpSpPr>
        <p:grpSpPr>
          <a:xfrm>
            <a:off x="1829948" y="2349739"/>
            <a:ext cx="3080123" cy="3080123"/>
            <a:chOff x="0" y="0"/>
            <a:chExt cx="4106831" cy="4106831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4106831" cy="4106831"/>
            </a:xfrm>
            <a:custGeom>
              <a:avLst/>
              <a:gdLst/>
              <a:ahLst/>
              <a:cxnLst/>
              <a:rect l="l" t="t" r="r" b="b"/>
              <a:pathLst>
                <a:path w="4106831" h="4106831">
                  <a:moveTo>
                    <a:pt x="0" y="0"/>
                  </a:moveTo>
                  <a:lnTo>
                    <a:pt x="4106831" y="0"/>
                  </a:lnTo>
                  <a:lnTo>
                    <a:pt x="4106831" y="4106831"/>
                  </a:lnTo>
                  <a:lnTo>
                    <a:pt x="0" y="410683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</p:sp>
      </p:grpSp>
      <p:grpSp>
        <p:nvGrpSpPr>
          <p:cNvPr id="8" name="Group 8"/>
          <p:cNvGrpSpPr/>
          <p:nvPr/>
        </p:nvGrpSpPr>
        <p:grpSpPr>
          <a:xfrm>
            <a:off x="7603938" y="2349739"/>
            <a:ext cx="3080123" cy="3080123"/>
            <a:chOff x="0" y="0"/>
            <a:chExt cx="4106831" cy="4106831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4106831" cy="4106831"/>
            </a:xfrm>
            <a:custGeom>
              <a:avLst/>
              <a:gdLst/>
              <a:ahLst/>
              <a:cxnLst/>
              <a:rect l="l" t="t" r="r" b="b"/>
              <a:pathLst>
                <a:path w="4106831" h="4106831">
                  <a:moveTo>
                    <a:pt x="0" y="0"/>
                  </a:moveTo>
                  <a:lnTo>
                    <a:pt x="4106831" y="0"/>
                  </a:lnTo>
                  <a:lnTo>
                    <a:pt x="4106831" y="4106831"/>
                  </a:lnTo>
                  <a:lnTo>
                    <a:pt x="0" y="410683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</p:sp>
      </p:grpSp>
      <p:grpSp>
        <p:nvGrpSpPr>
          <p:cNvPr id="10" name="Group 10"/>
          <p:cNvGrpSpPr/>
          <p:nvPr/>
        </p:nvGrpSpPr>
        <p:grpSpPr>
          <a:xfrm>
            <a:off x="13377929" y="2349739"/>
            <a:ext cx="3080123" cy="3080123"/>
            <a:chOff x="0" y="0"/>
            <a:chExt cx="4106831" cy="4106831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4106831" cy="4106831"/>
            </a:xfrm>
            <a:custGeom>
              <a:avLst/>
              <a:gdLst/>
              <a:ahLst/>
              <a:cxnLst/>
              <a:rect l="l" t="t" r="r" b="b"/>
              <a:pathLst>
                <a:path w="4106831" h="4106831">
                  <a:moveTo>
                    <a:pt x="0" y="0"/>
                  </a:moveTo>
                  <a:lnTo>
                    <a:pt x="4106831" y="0"/>
                  </a:lnTo>
                  <a:lnTo>
                    <a:pt x="4106831" y="4106831"/>
                  </a:lnTo>
                  <a:lnTo>
                    <a:pt x="0" y="410683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a:blipFill>
          </p:spPr>
        </p:sp>
      </p:grpSp>
      <p:sp>
        <p:nvSpPr>
          <p:cNvPr id="12" name="TextBox 12"/>
          <p:cNvSpPr txBox="1"/>
          <p:nvPr/>
        </p:nvSpPr>
        <p:spPr>
          <a:xfrm>
            <a:off x="1028700" y="5808113"/>
            <a:ext cx="4327716" cy="230832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478"/>
              </a:lnSpc>
              <a:spcBef>
                <a:spcPct val="0"/>
              </a:spcBef>
            </a:pPr>
            <a:r>
              <a:rPr lang="en-US" sz="4000" b="1" dirty="0">
                <a:solidFill>
                  <a:srgbClr val="00B0F0"/>
                </a:solidFill>
                <a:latin typeface="Arial Bold" panose="020B0604020202020204" charset="0"/>
                <a:ea typeface="Open Sans Bold"/>
                <a:cs typeface="Open Sans Bold"/>
                <a:sym typeface="Open Sans Bold"/>
              </a:rPr>
              <a:t>HSE IUT Colmar </a:t>
            </a:r>
            <a:r>
              <a:rPr lang="en-US" sz="4000" b="1" dirty="0" err="1">
                <a:solidFill>
                  <a:srgbClr val="00B0F0"/>
                </a:solidFill>
                <a:latin typeface="Arial Bold" panose="020B0604020202020204" charset="0"/>
                <a:ea typeface="Open Sans Bold"/>
                <a:cs typeface="Open Sans Bold"/>
                <a:sym typeface="Open Sans Bold"/>
              </a:rPr>
              <a:t>Réalite</a:t>
            </a:r>
            <a:r>
              <a:rPr lang="en-US" sz="4000" b="1" dirty="0">
                <a:solidFill>
                  <a:srgbClr val="00B0F0"/>
                </a:solidFill>
                <a:latin typeface="Arial Bold" panose="020B0604020202020204" charset="0"/>
                <a:ea typeface="Open Sans Bold"/>
                <a:cs typeface="Open Sans Bold"/>
                <a:sym typeface="Open Sans Bold"/>
              </a:rPr>
              <a:t>́ </a:t>
            </a:r>
            <a:r>
              <a:rPr lang="en-US" sz="4000" b="1" dirty="0" err="1">
                <a:solidFill>
                  <a:srgbClr val="00B0F0"/>
                </a:solidFill>
                <a:latin typeface="Arial Bold" panose="020B0604020202020204" charset="0"/>
                <a:ea typeface="Open Sans Bold"/>
                <a:cs typeface="Open Sans Bold"/>
                <a:sym typeface="Open Sans Bold"/>
              </a:rPr>
              <a:t>Virtuelle</a:t>
            </a:r>
            <a:r>
              <a:rPr lang="en-US" sz="4000" b="1" dirty="0">
                <a:solidFill>
                  <a:srgbClr val="00B0F0"/>
                </a:solidFill>
                <a:latin typeface="Arial Bold" panose="020B0604020202020204" charset="0"/>
                <a:ea typeface="Open Sans Bold"/>
                <a:cs typeface="Open Sans Bold"/>
                <a:sym typeface="Open Sans Bold"/>
              </a:rPr>
              <a:t>, </a:t>
            </a:r>
            <a:r>
              <a:rPr lang="en-US" sz="4000" b="1" dirty="0" err="1">
                <a:solidFill>
                  <a:srgbClr val="00B0F0"/>
                </a:solidFill>
                <a:latin typeface="Arial Bold" panose="020B0604020202020204" charset="0"/>
                <a:ea typeface="Open Sans Bold"/>
                <a:cs typeface="Open Sans Bold"/>
                <a:sym typeface="Open Sans Bold"/>
              </a:rPr>
              <a:t>Chimie</a:t>
            </a:r>
            <a:r>
              <a:rPr lang="en-US" sz="4000" b="1" dirty="0">
                <a:solidFill>
                  <a:srgbClr val="00B0F0"/>
                </a:solidFill>
                <a:latin typeface="Arial Bold" panose="020B0604020202020204" charset="0"/>
                <a:ea typeface="Open Sans Bold"/>
                <a:cs typeface="Open Sans Bold"/>
                <a:sym typeface="Open Sans Bold"/>
              </a:rPr>
              <a:t>, </a:t>
            </a:r>
            <a:r>
              <a:rPr lang="en-US" sz="4000" b="1" dirty="0" err="1">
                <a:solidFill>
                  <a:srgbClr val="00B0F0"/>
                </a:solidFill>
                <a:latin typeface="Arial Bold" panose="020B0604020202020204" charset="0"/>
                <a:ea typeface="Open Sans Bold"/>
                <a:cs typeface="Open Sans Bold"/>
                <a:sym typeface="Open Sans Bold"/>
              </a:rPr>
              <a:t>Microbiologie</a:t>
            </a:r>
            <a:endParaRPr lang="en-US" sz="4000" b="1" dirty="0">
              <a:solidFill>
                <a:srgbClr val="00B0F0"/>
              </a:solidFill>
              <a:latin typeface="Arial Bold" panose="020B0604020202020204" charset="0"/>
              <a:ea typeface="Open Sans Bold"/>
              <a:cs typeface="Open Sans Bold"/>
              <a:sym typeface="Open Sans Bold"/>
            </a:endParaRPr>
          </a:p>
        </p:txBody>
      </p:sp>
      <p:sp>
        <p:nvSpPr>
          <p:cNvPr id="13" name="TextBox 13"/>
          <p:cNvSpPr txBox="1"/>
          <p:nvPr/>
        </p:nvSpPr>
        <p:spPr>
          <a:xfrm>
            <a:off x="6980142" y="5808113"/>
            <a:ext cx="4327716" cy="230832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4478"/>
              </a:lnSpc>
              <a:spcBef>
                <a:spcPct val="0"/>
              </a:spcBef>
            </a:pPr>
            <a:r>
              <a:rPr lang="en-US" sz="4000" b="1" dirty="0">
                <a:solidFill>
                  <a:srgbClr val="00B0F0"/>
                </a:solidFill>
                <a:latin typeface="Arial Bold" panose="020B0604020202020204" charset="0"/>
                <a:ea typeface="Open Sans Bold"/>
                <a:cs typeface="Open Sans Bold"/>
                <a:sym typeface="Open Sans Bold"/>
              </a:rPr>
              <a:t>Plaquette </a:t>
            </a:r>
            <a:r>
              <a:rPr lang="en-US" sz="4000" b="1" u="none" strike="noStrike" dirty="0">
                <a:solidFill>
                  <a:srgbClr val="00B0F0"/>
                </a:solidFill>
                <a:latin typeface="Arial Bold" panose="020B0604020202020204" charset="0"/>
                <a:ea typeface="Open Sans Bold"/>
                <a:cs typeface="Open Sans Bold"/>
                <a:sym typeface="Open Sans Bold"/>
              </a:rPr>
              <a:t>B.U.T. </a:t>
            </a:r>
            <a:r>
              <a:rPr lang="en-US" sz="4000" b="1" u="none" strike="noStrike" dirty="0" err="1">
                <a:solidFill>
                  <a:srgbClr val="00B0F0"/>
                </a:solidFill>
                <a:latin typeface="Arial Bold" panose="020B0604020202020204" charset="0"/>
                <a:ea typeface="Open Sans Bold"/>
                <a:cs typeface="Open Sans Bold"/>
                <a:sym typeface="Open Sans Bold"/>
              </a:rPr>
              <a:t>Hygiène</a:t>
            </a:r>
            <a:r>
              <a:rPr lang="en-US" sz="4000" b="1" u="none" strike="noStrike" dirty="0">
                <a:solidFill>
                  <a:srgbClr val="00B0F0"/>
                </a:solidFill>
                <a:latin typeface="Arial Bold" panose="020B0604020202020204" charset="0"/>
                <a:ea typeface="Open Sans Bold"/>
                <a:cs typeface="Open Sans Bold"/>
                <a:sym typeface="Open Sans Bold"/>
              </a:rPr>
              <a:t> </a:t>
            </a:r>
            <a:r>
              <a:rPr lang="en-US" sz="4000" b="1" u="none" strike="noStrike" dirty="0" err="1">
                <a:solidFill>
                  <a:srgbClr val="00B0F0"/>
                </a:solidFill>
                <a:latin typeface="Arial Bold" panose="020B0604020202020204" charset="0"/>
                <a:ea typeface="Open Sans Bold"/>
                <a:cs typeface="Open Sans Bold"/>
                <a:sym typeface="Open Sans Bold"/>
              </a:rPr>
              <a:t>Sécurité</a:t>
            </a:r>
            <a:r>
              <a:rPr lang="en-US" sz="4000" b="1" u="none" strike="noStrike" dirty="0">
                <a:solidFill>
                  <a:srgbClr val="00B0F0"/>
                </a:solidFill>
                <a:latin typeface="Arial Bold" panose="020B0604020202020204" charset="0"/>
                <a:ea typeface="Open Sans Bold"/>
                <a:cs typeface="Open Sans Bold"/>
                <a:sym typeface="Open Sans Bold"/>
              </a:rPr>
              <a:t> </a:t>
            </a:r>
            <a:r>
              <a:rPr lang="en-US" sz="4000" b="1" u="none" strike="noStrike" dirty="0" err="1">
                <a:solidFill>
                  <a:srgbClr val="00B0F0"/>
                </a:solidFill>
                <a:latin typeface="Arial Bold" panose="020B0604020202020204" charset="0"/>
                <a:ea typeface="Open Sans Bold"/>
                <a:cs typeface="Open Sans Bold"/>
                <a:sym typeface="Open Sans Bold"/>
              </a:rPr>
              <a:t>Environnement</a:t>
            </a:r>
            <a:r>
              <a:rPr lang="en-US" sz="4000" b="1" u="none" strike="noStrike" dirty="0">
                <a:solidFill>
                  <a:srgbClr val="00B0F0"/>
                </a:solidFill>
                <a:latin typeface="Arial Bold" panose="020B0604020202020204" charset="0"/>
                <a:ea typeface="Open Sans Bold"/>
                <a:cs typeface="Open Sans Bold"/>
                <a:sym typeface="Open Sans Bold"/>
              </a:rPr>
              <a:t> - IUT Colmar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12927108" y="5808113"/>
            <a:ext cx="4327716" cy="173124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478"/>
              </a:lnSpc>
              <a:spcBef>
                <a:spcPct val="0"/>
              </a:spcBef>
            </a:pPr>
            <a:r>
              <a:rPr lang="en-US" sz="4000" b="1" dirty="0" err="1">
                <a:solidFill>
                  <a:srgbClr val="00B0F0"/>
                </a:solidFill>
                <a:latin typeface="Arial Bold" panose="020B0604020202020204" charset="0"/>
                <a:ea typeface="Open Sans Bold"/>
                <a:cs typeface="Open Sans Bold"/>
                <a:sym typeface="Open Sans Bold"/>
              </a:rPr>
              <a:t>Présentation</a:t>
            </a:r>
            <a:r>
              <a:rPr lang="en-US" sz="4000" b="1" dirty="0">
                <a:solidFill>
                  <a:srgbClr val="00B0F0"/>
                </a:solidFill>
                <a:latin typeface="Arial Bold" panose="020B0604020202020204" charset="0"/>
                <a:ea typeface="Open Sans Bold"/>
                <a:cs typeface="Open Sans Bold"/>
                <a:sym typeface="Open Sans Bold"/>
              </a:rPr>
              <a:t> de la convention avec le SIS 68</a:t>
            </a:r>
          </a:p>
        </p:txBody>
      </p:sp>
      <p:pic>
        <p:nvPicPr>
          <p:cNvPr id="15" name="Image 14">
            <a:extLst>
              <a:ext uri="{FF2B5EF4-FFF2-40B4-BE49-F238E27FC236}">
                <a16:creationId xmlns:a16="http://schemas.microsoft.com/office/drawing/2014/main" id="{5DD0AAF6-8973-4529-AB3F-9220D54BE4BC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6280684" y="9023305"/>
            <a:ext cx="1590675" cy="714375"/>
          </a:xfrm>
          <a:prstGeom prst="rect">
            <a:avLst/>
          </a:prstGeom>
        </p:spPr>
      </p:pic>
    </p:spTree>
  </p:cSld>
  <p:clrMapOvr>
    <a:masterClrMapping/>
  </p:clrMapOvr>
  <p:transition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4426931" y="160420"/>
            <a:ext cx="3707506" cy="695521"/>
          </a:xfrm>
          <a:custGeom>
            <a:avLst/>
            <a:gdLst/>
            <a:ahLst/>
            <a:cxnLst/>
            <a:rect l="l" t="t" r="r" b="b"/>
            <a:pathLst>
              <a:path w="3707506" h="695521">
                <a:moveTo>
                  <a:pt x="0" y="0"/>
                </a:moveTo>
                <a:lnTo>
                  <a:pt x="3707506" y="0"/>
                </a:lnTo>
                <a:lnTo>
                  <a:pt x="3707506" y="695522"/>
                </a:lnTo>
                <a:lnTo>
                  <a:pt x="0" y="695522"/>
                </a:lnTo>
                <a:lnTo>
                  <a:pt x="0" y="0"/>
                </a:lnTo>
                <a:close/>
              </a:path>
            </a:pathLst>
          </a:custGeo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 l="-29911"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-444159" y="8562933"/>
            <a:ext cx="19176318" cy="1813014"/>
            <a:chOff x="0" y="0"/>
            <a:chExt cx="13208000" cy="121920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13208000" cy="1219200"/>
            </a:xfrm>
            <a:custGeom>
              <a:avLst/>
              <a:gdLst/>
              <a:ahLst/>
              <a:cxnLst/>
              <a:rect l="l" t="t" r="r" b="b"/>
              <a:pathLst>
                <a:path w="13208000" h="1219200">
                  <a:moveTo>
                    <a:pt x="0" y="1219200"/>
                  </a:moveTo>
                  <a:lnTo>
                    <a:pt x="0" y="1016000"/>
                  </a:lnTo>
                  <a:lnTo>
                    <a:pt x="13208000" y="0"/>
                  </a:lnTo>
                  <a:lnTo>
                    <a:pt x="13208000" y="1219200"/>
                  </a:lnTo>
                  <a:lnTo>
                    <a:pt x="0" y="1219200"/>
                  </a:lnTo>
                  <a:close/>
                </a:path>
              </a:pathLst>
            </a:custGeom>
            <a:solidFill>
              <a:srgbClr val="003A7A"/>
            </a:solidFill>
          </p:spPr>
        </p:sp>
      </p:grpSp>
      <p:grpSp>
        <p:nvGrpSpPr>
          <p:cNvPr id="5" name="Group 5"/>
          <p:cNvGrpSpPr/>
          <p:nvPr/>
        </p:nvGrpSpPr>
        <p:grpSpPr>
          <a:xfrm>
            <a:off x="1002535" y="1978083"/>
            <a:ext cx="3493265" cy="3165417"/>
            <a:chOff x="0" y="0"/>
            <a:chExt cx="5374821" cy="5374821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5374821" cy="5374821"/>
            </a:xfrm>
            <a:custGeom>
              <a:avLst/>
              <a:gdLst/>
              <a:ahLst/>
              <a:cxnLst/>
              <a:rect l="l" t="t" r="r" b="b"/>
              <a:pathLst>
                <a:path w="5374821" h="5374821">
                  <a:moveTo>
                    <a:pt x="0" y="0"/>
                  </a:moveTo>
                  <a:lnTo>
                    <a:pt x="5374821" y="0"/>
                  </a:lnTo>
                  <a:lnTo>
                    <a:pt x="5374821" y="5374821"/>
                  </a:lnTo>
                  <a:lnTo>
                    <a:pt x="0" y="537482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</p:sp>
      </p:grpSp>
      <p:sp>
        <p:nvSpPr>
          <p:cNvPr id="7" name="Freeform 7"/>
          <p:cNvSpPr/>
          <p:nvPr/>
        </p:nvSpPr>
        <p:spPr>
          <a:xfrm rot="-326589">
            <a:off x="6539056" y="1756775"/>
            <a:ext cx="4164186" cy="2819139"/>
          </a:xfrm>
          <a:custGeom>
            <a:avLst/>
            <a:gdLst/>
            <a:ahLst/>
            <a:cxnLst/>
            <a:rect l="l" t="t" r="r" b="b"/>
            <a:pathLst>
              <a:path w="4164186" h="2819139">
                <a:moveTo>
                  <a:pt x="0" y="0"/>
                </a:moveTo>
                <a:lnTo>
                  <a:pt x="4164186" y="0"/>
                </a:lnTo>
                <a:lnTo>
                  <a:pt x="4164186" y="2819139"/>
                </a:lnTo>
                <a:lnTo>
                  <a:pt x="0" y="2819139"/>
                </a:lnTo>
                <a:lnTo>
                  <a:pt x="0" y="0"/>
                </a:lnTo>
                <a:close/>
              </a:path>
            </a:pathLst>
          </a:custGeom>
          <a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 rot="759510">
            <a:off x="12731531" y="1464494"/>
            <a:ext cx="4000694" cy="2960514"/>
          </a:xfrm>
          <a:custGeom>
            <a:avLst/>
            <a:gdLst/>
            <a:ahLst/>
            <a:cxnLst/>
            <a:rect l="l" t="t" r="r" b="b"/>
            <a:pathLst>
              <a:path w="4000694" h="2960514">
                <a:moveTo>
                  <a:pt x="0" y="0"/>
                </a:moveTo>
                <a:lnTo>
                  <a:pt x="4000695" y="0"/>
                </a:lnTo>
                <a:lnTo>
                  <a:pt x="4000695" y="2960514"/>
                </a:lnTo>
                <a:lnTo>
                  <a:pt x="0" y="2960514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</p:sp>
      <p:sp>
        <p:nvSpPr>
          <p:cNvPr id="9" name="Freeform 9" descr="Parcoursup's icon"/>
          <p:cNvSpPr/>
          <p:nvPr/>
        </p:nvSpPr>
        <p:spPr>
          <a:xfrm>
            <a:off x="16955986" y="4702419"/>
            <a:ext cx="890961" cy="875699"/>
          </a:xfrm>
          <a:custGeom>
            <a:avLst/>
            <a:gdLst/>
            <a:ahLst/>
            <a:cxnLst/>
            <a:rect l="l" t="t" r="r" b="b"/>
            <a:pathLst>
              <a:path w="1296845" h="1296845">
                <a:moveTo>
                  <a:pt x="0" y="0"/>
                </a:moveTo>
                <a:lnTo>
                  <a:pt x="1296845" y="0"/>
                </a:lnTo>
                <a:lnTo>
                  <a:pt x="1296845" y="1296845"/>
                </a:lnTo>
                <a:lnTo>
                  <a:pt x="0" y="1296845"/>
                </a:lnTo>
                <a:lnTo>
                  <a:pt x="0" y="0"/>
                </a:lnTo>
                <a:close/>
              </a:path>
            </a:pathLst>
          </a:custGeom>
          <a:blipFill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FR" dirty="0"/>
          </a:p>
        </p:txBody>
      </p:sp>
      <p:sp>
        <p:nvSpPr>
          <p:cNvPr id="10" name="TextBox 10"/>
          <p:cNvSpPr txBox="1"/>
          <p:nvPr/>
        </p:nvSpPr>
        <p:spPr>
          <a:xfrm>
            <a:off x="441053" y="5155345"/>
            <a:ext cx="17999347" cy="342824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>
              <a:lnSpc>
                <a:spcPts val="6840"/>
              </a:lnSpc>
              <a:spcBef>
                <a:spcPct val="0"/>
              </a:spcBef>
            </a:pPr>
            <a:r>
              <a:rPr lang="en-US" sz="4500" b="1" u="none" strike="noStrike" dirty="0">
                <a:solidFill>
                  <a:srgbClr val="00B0F0"/>
                </a:solidFill>
                <a:latin typeface="Arial Bold" panose="020B0604020202020204" charset="0"/>
                <a:ea typeface="Open Sans Bold"/>
                <a:cs typeface="Open Sans Bold"/>
                <a:sym typeface="Open Sans Bold"/>
              </a:rPr>
              <a:t>Site de </a:t>
            </a:r>
            <a:r>
              <a:rPr lang="en-US" sz="4500" b="1" u="none" strike="noStrike" dirty="0" err="1">
                <a:solidFill>
                  <a:srgbClr val="00B0F0"/>
                </a:solidFill>
                <a:latin typeface="Arial Bold" panose="020B0604020202020204" charset="0"/>
                <a:ea typeface="Open Sans Bold"/>
                <a:cs typeface="Open Sans Bold"/>
                <a:sym typeface="Open Sans Bold"/>
              </a:rPr>
              <a:t>l’IUT</a:t>
            </a:r>
            <a:r>
              <a:rPr lang="en-US" sz="4500" b="1" u="none" strike="noStrike" dirty="0">
                <a:solidFill>
                  <a:srgbClr val="00B0F0"/>
                </a:solidFill>
                <a:latin typeface="Arial Bold" panose="020B0604020202020204" charset="0"/>
                <a:ea typeface="Open Sans Bold"/>
                <a:cs typeface="Open Sans Bold"/>
                <a:sym typeface="Open Sans Bold"/>
              </a:rPr>
              <a:t> Colmar </a:t>
            </a:r>
          </a:p>
          <a:p>
            <a:pPr marL="0" lvl="0" indent="0">
              <a:lnSpc>
                <a:spcPts val="6840"/>
              </a:lnSpc>
              <a:spcBef>
                <a:spcPct val="0"/>
              </a:spcBef>
            </a:pPr>
            <a:r>
              <a:rPr lang="en-US" sz="4500" b="1" u="none" strike="noStrike" dirty="0">
                <a:solidFill>
                  <a:srgbClr val="00B0F0"/>
                </a:solidFill>
                <a:latin typeface="Arial Bold" panose="020B0604020202020204" charset="0"/>
                <a:ea typeface="Open Sans Bold"/>
                <a:cs typeface="Open Sans Bold"/>
                <a:sym typeface="Open Sans Bold"/>
              </a:rPr>
              <a:t>(</a:t>
            </a:r>
            <a:r>
              <a:rPr lang="en-US" sz="4500" b="1" u="none" strike="noStrike" dirty="0" err="1">
                <a:solidFill>
                  <a:srgbClr val="00B0F0"/>
                </a:solidFill>
                <a:latin typeface="Arial Bold" panose="020B0604020202020204" charset="0"/>
                <a:ea typeface="Open Sans Bold"/>
                <a:cs typeface="Open Sans Bold"/>
                <a:sym typeface="Open Sans Bold"/>
              </a:rPr>
              <a:t>département</a:t>
            </a:r>
            <a:r>
              <a:rPr lang="en-US" sz="4500" b="1" u="none" strike="noStrike" dirty="0">
                <a:solidFill>
                  <a:srgbClr val="00B0F0"/>
                </a:solidFill>
                <a:latin typeface="Arial Bold" panose="020B0604020202020204" charset="0"/>
                <a:ea typeface="Open Sans Bold"/>
                <a:cs typeface="Open Sans Bold"/>
                <a:sym typeface="Open Sans Bold"/>
              </a:rPr>
              <a:t> HSE)</a:t>
            </a:r>
          </a:p>
          <a:p>
            <a:pPr marL="0" lvl="0" indent="0">
              <a:lnSpc>
                <a:spcPts val="6840"/>
              </a:lnSpc>
              <a:spcBef>
                <a:spcPct val="0"/>
              </a:spcBef>
            </a:pPr>
            <a:endParaRPr lang="en-US" sz="1000" b="1" u="none" strike="noStrike" dirty="0">
              <a:solidFill>
                <a:srgbClr val="00B0F0"/>
              </a:solidFill>
              <a:latin typeface="Arial Bold" panose="020B0604020202020204" charset="0"/>
              <a:ea typeface="Open Sans Bold"/>
              <a:cs typeface="Open Sans Bold"/>
              <a:sym typeface="Open Sans Bold"/>
            </a:endParaRPr>
          </a:p>
          <a:p>
            <a:pPr marL="0" lvl="0" indent="0">
              <a:lnSpc>
                <a:spcPts val="6840"/>
              </a:lnSpc>
              <a:spcBef>
                <a:spcPct val="0"/>
              </a:spcBef>
            </a:pPr>
            <a:r>
              <a:rPr lang="en-US" sz="4500" b="1" dirty="0" err="1">
                <a:solidFill>
                  <a:srgbClr val="00B0F0"/>
                </a:solidFill>
                <a:latin typeface="Arial Bold" panose="020B0604020202020204" charset="0"/>
                <a:ea typeface="Open Sans Bold"/>
                <a:cs typeface="Open Sans Bold"/>
                <a:sym typeface="Open Sans Bold"/>
              </a:rPr>
              <a:t>Assistez</a:t>
            </a:r>
            <a:r>
              <a:rPr lang="en-US" sz="4500" b="1" dirty="0">
                <a:solidFill>
                  <a:srgbClr val="00B0F0"/>
                </a:solidFill>
                <a:latin typeface="Arial Bold" panose="020B0604020202020204" charset="0"/>
                <a:ea typeface="Open Sans Bold"/>
                <a:cs typeface="Open Sans Bold"/>
                <a:sym typeface="Open Sans Bold"/>
              </a:rPr>
              <a:t> à des </a:t>
            </a:r>
            <a:r>
              <a:rPr lang="en-US" sz="4500" b="1" dirty="0" err="1">
                <a:solidFill>
                  <a:srgbClr val="00B0F0"/>
                </a:solidFill>
                <a:latin typeface="Arial Bold" panose="020B0604020202020204" charset="0"/>
                <a:ea typeface="Open Sans Bold"/>
                <a:cs typeface="Open Sans Bold"/>
                <a:sym typeface="Open Sans Bold"/>
              </a:rPr>
              <a:t>cours</a:t>
            </a:r>
            <a:r>
              <a:rPr lang="en-US" sz="4500" b="1" dirty="0">
                <a:solidFill>
                  <a:srgbClr val="00B0F0"/>
                </a:solidFill>
                <a:latin typeface="Arial Bold" panose="020B0604020202020204" charset="0"/>
                <a:ea typeface="Open Sans Bold"/>
                <a:cs typeface="Open Sans Bold"/>
                <a:sym typeface="Open Sans Bold"/>
              </a:rPr>
              <a:t> (inscription sur Noria)</a:t>
            </a:r>
            <a:endParaRPr lang="en-US" sz="4500" b="1" u="none" strike="noStrike" dirty="0">
              <a:solidFill>
                <a:srgbClr val="00B0F0"/>
              </a:solidFill>
              <a:latin typeface="Arial Bold" panose="020B0604020202020204" charset="0"/>
              <a:ea typeface="Open Sans Bold"/>
              <a:cs typeface="Open Sans Bold"/>
              <a:sym typeface="Open Sans Bold"/>
            </a:endParaRPr>
          </a:p>
        </p:txBody>
      </p:sp>
      <p:sp>
        <p:nvSpPr>
          <p:cNvPr id="11" name="TextBox 11"/>
          <p:cNvSpPr txBox="1"/>
          <p:nvPr/>
        </p:nvSpPr>
        <p:spPr>
          <a:xfrm>
            <a:off x="6260411" y="4778907"/>
            <a:ext cx="5389671" cy="87569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7120"/>
              </a:lnSpc>
              <a:spcBef>
                <a:spcPct val="0"/>
              </a:spcBef>
            </a:pPr>
            <a:r>
              <a:rPr lang="en-US" sz="5000" b="1" u="none" strike="noStrike" dirty="0" err="1">
                <a:solidFill>
                  <a:srgbClr val="00B0F0"/>
                </a:solidFill>
                <a:latin typeface="Arial Bold" panose="020B0604020202020204" charset="0"/>
                <a:ea typeface="Open Sans Bold"/>
                <a:cs typeface="Open Sans Bold"/>
                <a:sym typeface="Open Sans Bold"/>
              </a:rPr>
              <a:t>en</a:t>
            </a:r>
            <a:r>
              <a:rPr lang="en-US" sz="5000" b="1" u="none" strike="noStrike" dirty="0">
                <a:solidFill>
                  <a:srgbClr val="00B0F0"/>
                </a:solidFill>
                <a:latin typeface="Arial Bold" panose="020B0604020202020204" charset="0"/>
                <a:ea typeface="Open Sans Bold"/>
                <a:cs typeface="Open Sans Bold"/>
                <a:sym typeface="Open Sans Bold"/>
              </a:rPr>
              <a:t> mars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8058704" y="9518552"/>
            <a:ext cx="8221980" cy="69172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5039"/>
              </a:lnSpc>
            </a:pPr>
            <a:r>
              <a:rPr lang="en-US" sz="6000" b="1" spc="39" dirty="0">
                <a:solidFill>
                  <a:srgbClr val="FFFFFF"/>
                </a:solidFill>
                <a:latin typeface="Arial Bold" panose="020B0604020202020204" charset="0"/>
                <a:ea typeface="TT Rounds Condensed Bold"/>
                <a:cs typeface="TT Rounds Condensed Bold"/>
                <a:sym typeface="TT Rounds Condensed Bold"/>
              </a:rPr>
              <a:t>hse.iutcolmar@uha.fr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12101139" y="4882625"/>
            <a:ext cx="5389671" cy="87569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7120"/>
              </a:lnSpc>
              <a:spcBef>
                <a:spcPct val="0"/>
              </a:spcBef>
            </a:pPr>
            <a:r>
              <a:rPr lang="en-US" sz="5000" b="1" dirty="0" err="1">
                <a:solidFill>
                  <a:srgbClr val="00B0F0"/>
                </a:solidFill>
                <a:latin typeface="Arial Bold" panose="020B0604020202020204" charset="0"/>
                <a:ea typeface="Open Sans Bold"/>
                <a:cs typeface="Open Sans Bold"/>
                <a:sym typeface="Open Sans Bold"/>
              </a:rPr>
              <a:t>Parcoursup</a:t>
            </a:r>
            <a:endParaRPr lang="en-US" sz="5000" b="1" dirty="0">
              <a:solidFill>
                <a:srgbClr val="00B0F0"/>
              </a:solidFill>
              <a:latin typeface="Arial Bold" panose="020B0604020202020204" charset="0"/>
              <a:ea typeface="Open Sans Bold"/>
              <a:cs typeface="Open Sans Bold"/>
              <a:sym typeface="Open Sans Bold"/>
            </a:endParaRPr>
          </a:p>
        </p:txBody>
      </p:sp>
      <p:sp>
        <p:nvSpPr>
          <p:cNvPr id="14" name="TextBox 14"/>
          <p:cNvSpPr txBox="1"/>
          <p:nvPr/>
        </p:nvSpPr>
        <p:spPr>
          <a:xfrm>
            <a:off x="492815" y="486573"/>
            <a:ext cx="6735381" cy="14788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0027"/>
              </a:lnSpc>
            </a:pPr>
            <a:r>
              <a:rPr lang="en-US" sz="9285" b="1" spc="-12" dirty="0">
                <a:solidFill>
                  <a:srgbClr val="003399"/>
                </a:solidFill>
                <a:latin typeface="Arial Bold"/>
                <a:ea typeface="Arial Bold"/>
                <a:cs typeface="Arial Bold"/>
                <a:sym typeface="Arial Bold"/>
              </a:rPr>
              <a:t>A </a:t>
            </a:r>
            <a:r>
              <a:rPr lang="en-US" sz="9285" b="1" spc="-12" dirty="0" err="1">
                <a:solidFill>
                  <a:srgbClr val="003399"/>
                </a:solidFill>
                <a:latin typeface="Arial Bold"/>
                <a:ea typeface="Arial Bold"/>
                <a:cs typeface="Arial Bold"/>
                <a:sym typeface="Arial Bold"/>
              </a:rPr>
              <a:t>bientôt</a:t>
            </a:r>
            <a:r>
              <a:rPr lang="en-US" sz="9285" b="1" spc="-12" dirty="0">
                <a:solidFill>
                  <a:srgbClr val="003399"/>
                </a:solidFill>
                <a:latin typeface="Arial Bold"/>
                <a:ea typeface="Arial Bold"/>
                <a:cs typeface="Arial Bold"/>
                <a:sym typeface="Arial Bold"/>
              </a:rPr>
              <a:t> !</a:t>
            </a:r>
          </a:p>
        </p:txBody>
      </p:sp>
      <p:pic>
        <p:nvPicPr>
          <p:cNvPr id="15" name="Image 14">
            <a:extLst>
              <a:ext uri="{FF2B5EF4-FFF2-40B4-BE49-F238E27FC236}">
                <a16:creationId xmlns:a16="http://schemas.microsoft.com/office/drawing/2014/main" id="{CA7FB496-F523-47BA-9757-A1A6D6B0235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6366902" y="9132575"/>
            <a:ext cx="1590675" cy="714375"/>
          </a:xfrm>
          <a:prstGeom prst="rect">
            <a:avLst/>
          </a:prstGeom>
        </p:spPr>
      </p:pic>
      <p:pic>
        <p:nvPicPr>
          <p:cNvPr id="19" name="Image 18">
            <a:extLst>
              <a:ext uri="{FF2B5EF4-FFF2-40B4-BE49-F238E27FC236}">
                <a16:creationId xmlns:a16="http://schemas.microsoft.com/office/drawing/2014/main" id="{D62D7F16-D8F3-470D-AB35-E3972E1EE8CE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2635962" y="6130184"/>
            <a:ext cx="2575652" cy="2584473"/>
          </a:xfrm>
          <a:prstGeom prst="rect">
            <a:avLst/>
          </a:prstGeom>
        </p:spPr>
      </p:pic>
    </p:spTree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8460172"/>
            <a:ext cx="18288000" cy="1813014"/>
            <a:chOff x="0" y="0"/>
            <a:chExt cx="13208000" cy="12192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3208000" cy="1219200"/>
            </a:xfrm>
            <a:custGeom>
              <a:avLst/>
              <a:gdLst/>
              <a:ahLst/>
              <a:cxnLst/>
              <a:rect l="l" t="t" r="r" b="b"/>
              <a:pathLst>
                <a:path w="13208000" h="1219200">
                  <a:moveTo>
                    <a:pt x="0" y="1219200"/>
                  </a:moveTo>
                  <a:lnTo>
                    <a:pt x="0" y="1016000"/>
                  </a:lnTo>
                  <a:lnTo>
                    <a:pt x="13208000" y="0"/>
                  </a:lnTo>
                  <a:lnTo>
                    <a:pt x="13208000" y="1219200"/>
                  </a:lnTo>
                  <a:lnTo>
                    <a:pt x="0" y="1219200"/>
                  </a:lnTo>
                  <a:close/>
                </a:path>
              </a:pathLst>
            </a:custGeom>
            <a:solidFill>
              <a:srgbClr val="003A7A"/>
            </a:solidFill>
          </p:spPr>
        </p:sp>
      </p:grpSp>
      <p:sp>
        <p:nvSpPr>
          <p:cNvPr id="4" name="Freeform 4"/>
          <p:cNvSpPr/>
          <p:nvPr/>
        </p:nvSpPr>
        <p:spPr>
          <a:xfrm>
            <a:off x="14426931" y="160420"/>
            <a:ext cx="3707506" cy="695521"/>
          </a:xfrm>
          <a:custGeom>
            <a:avLst/>
            <a:gdLst/>
            <a:ahLst/>
            <a:cxnLst/>
            <a:rect l="l" t="t" r="r" b="b"/>
            <a:pathLst>
              <a:path w="3707506" h="695521">
                <a:moveTo>
                  <a:pt x="0" y="0"/>
                </a:moveTo>
                <a:lnTo>
                  <a:pt x="3707506" y="0"/>
                </a:lnTo>
                <a:lnTo>
                  <a:pt x="3707506" y="695522"/>
                </a:lnTo>
                <a:lnTo>
                  <a:pt x="0" y="695522"/>
                </a:lnTo>
                <a:lnTo>
                  <a:pt x="0" y="0"/>
                </a:lnTo>
                <a:close/>
              </a:path>
            </a:pathLst>
          </a:custGeo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 l="-29911"/>
            </a:stretch>
          </a:blipFill>
        </p:spPr>
      </p:sp>
      <p:grpSp>
        <p:nvGrpSpPr>
          <p:cNvPr id="5" name="Group 5"/>
          <p:cNvGrpSpPr/>
          <p:nvPr/>
        </p:nvGrpSpPr>
        <p:grpSpPr>
          <a:xfrm>
            <a:off x="8326256" y="2771983"/>
            <a:ext cx="8329443" cy="3840495"/>
            <a:chOff x="0" y="0"/>
            <a:chExt cx="11105924" cy="5120660"/>
          </a:xfrm>
        </p:grpSpPr>
        <p:grpSp>
          <p:nvGrpSpPr>
            <p:cNvPr id="6" name="Group 6"/>
            <p:cNvGrpSpPr/>
            <p:nvPr/>
          </p:nvGrpSpPr>
          <p:grpSpPr>
            <a:xfrm>
              <a:off x="0" y="0"/>
              <a:ext cx="11105924" cy="5120660"/>
              <a:chOff x="0" y="0"/>
              <a:chExt cx="1611749" cy="743137"/>
            </a:xfrm>
          </p:grpSpPr>
          <p:sp>
            <p:nvSpPr>
              <p:cNvPr id="7" name="Freeform 7"/>
              <p:cNvSpPr/>
              <p:nvPr/>
            </p:nvSpPr>
            <p:spPr>
              <a:xfrm>
                <a:off x="0" y="0"/>
                <a:ext cx="1611749" cy="743137"/>
              </a:xfrm>
              <a:custGeom>
                <a:avLst/>
                <a:gdLst/>
                <a:ahLst/>
                <a:cxnLst/>
                <a:rect l="l" t="t" r="r" b="b"/>
                <a:pathLst>
                  <a:path w="1611749" h="743137">
                    <a:moveTo>
                      <a:pt x="64520" y="0"/>
                    </a:moveTo>
                    <a:lnTo>
                      <a:pt x="1547229" y="0"/>
                    </a:lnTo>
                    <a:cubicBezTo>
                      <a:pt x="1582862" y="0"/>
                      <a:pt x="1611749" y="28887"/>
                      <a:pt x="1611749" y="64520"/>
                    </a:cubicBezTo>
                    <a:lnTo>
                      <a:pt x="1611749" y="678616"/>
                    </a:lnTo>
                    <a:cubicBezTo>
                      <a:pt x="1611749" y="714250"/>
                      <a:pt x="1582862" y="743137"/>
                      <a:pt x="1547229" y="743137"/>
                    </a:cubicBezTo>
                    <a:lnTo>
                      <a:pt x="64520" y="743137"/>
                    </a:lnTo>
                    <a:cubicBezTo>
                      <a:pt x="28887" y="743137"/>
                      <a:pt x="0" y="714250"/>
                      <a:pt x="0" y="678616"/>
                    </a:cubicBezTo>
                    <a:lnTo>
                      <a:pt x="0" y="64520"/>
                    </a:lnTo>
                    <a:cubicBezTo>
                      <a:pt x="0" y="28887"/>
                      <a:pt x="28887" y="0"/>
                      <a:pt x="64520" y="0"/>
                    </a:cubicBezTo>
                    <a:close/>
                  </a:path>
                </a:pathLst>
              </a:custGeom>
              <a:solidFill>
                <a:srgbClr val="BCDDEA"/>
              </a:solidFill>
            </p:spPr>
          </p:sp>
          <p:sp>
            <p:nvSpPr>
              <p:cNvPr id="8" name="TextBox 8"/>
              <p:cNvSpPr txBox="1"/>
              <p:nvPr/>
            </p:nvSpPr>
            <p:spPr>
              <a:xfrm>
                <a:off x="0" y="-38100"/>
                <a:ext cx="1611749" cy="781237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  <a:spcBef>
                    <a:spcPct val="0"/>
                  </a:spcBef>
                </a:pPr>
                <a:endParaRPr/>
              </a:p>
            </p:txBody>
          </p:sp>
        </p:grpSp>
        <p:sp>
          <p:nvSpPr>
            <p:cNvPr id="9" name="TextBox 9"/>
            <p:cNvSpPr txBox="1"/>
            <p:nvPr/>
          </p:nvSpPr>
          <p:spPr>
            <a:xfrm>
              <a:off x="1199408" y="650074"/>
              <a:ext cx="8707108" cy="403647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5879"/>
                </a:lnSpc>
                <a:spcBef>
                  <a:spcPct val="0"/>
                </a:spcBef>
              </a:pPr>
              <a:r>
                <a:rPr lang="en-US" sz="5000" dirty="0" err="1">
                  <a:solidFill>
                    <a:srgbClr val="003399"/>
                  </a:solidFill>
                  <a:latin typeface="Arial"/>
                  <a:ea typeface="Arial"/>
                  <a:cs typeface="Arial"/>
                  <a:sym typeface="Arial"/>
                </a:rPr>
                <a:t>Diplôme</a:t>
              </a:r>
              <a:r>
                <a:rPr lang="en-US" sz="5000" dirty="0">
                  <a:solidFill>
                    <a:srgbClr val="003399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lang="en-US" sz="5000" dirty="0" err="1">
                  <a:solidFill>
                    <a:srgbClr val="003399"/>
                  </a:solidFill>
                  <a:latin typeface="Arial"/>
                  <a:ea typeface="Arial"/>
                  <a:cs typeface="Arial"/>
                  <a:sym typeface="Arial"/>
                </a:rPr>
                <a:t>reconnu</a:t>
              </a:r>
              <a:r>
                <a:rPr lang="en-US" sz="5000" dirty="0">
                  <a:solidFill>
                    <a:srgbClr val="003399"/>
                  </a:solidFill>
                  <a:latin typeface="Arial"/>
                  <a:ea typeface="Arial"/>
                  <a:cs typeface="Arial"/>
                  <a:sym typeface="Arial"/>
                </a:rPr>
                <a:t> par </a:t>
              </a:r>
              <a:r>
                <a:rPr lang="en-US" sz="5000" dirty="0" err="1">
                  <a:solidFill>
                    <a:srgbClr val="003399"/>
                  </a:solidFill>
                  <a:latin typeface="Arial"/>
                  <a:ea typeface="Arial"/>
                  <a:cs typeface="Arial"/>
                  <a:sym typeface="Arial"/>
                </a:rPr>
                <a:t>l’Etat</a:t>
              </a:r>
              <a:r>
                <a:rPr lang="en-US" sz="5000" dirty="0">
                  <a:solidFill>
                    <a:srgbClr val="003399"/>
                  </a:solidFill>
                  <a:latin typeface="Arial"/>
                  <a:ea typeface="Arial"/>
                  <a:cs typeface="Arial"/>
                  <a:sym typeface="Arial"/>
                </a:rPr>
                <a:t> de </a:t>
              </a:r>
              <a:r>
                <a:rPr lang="en-US" sz="5000" dirty="0" err="1">
                  <a:solidFill>
                    <a:srgbClr val="003399"/>
                  </a:solidFill>
                  <a:latin typeface="Arial"/>
                  <a:ea typeface="Arial"/>
                  <a:cs typeface="Arial"/>
                  <a:sym typeface="Arial"/>
                </a:rPr>
                <a:t>niveau</a:t>
              </a:r>
              <a:r>
                <a:rPr lang="en-US" sz="5000" dirty="0">
                  <a:solidFill>
                    <a:srgbClr val="003399"/>
                  </a:solidFill>
                  <a:latin typeface="Arial"/>
                  <a:ea typeface="Arial"/>
                  <a:cs typeface="Arial"/>
                  <a:sym typeface="Arial"/>
                </a:rPr>
                <a:t> Bac+3,  </a:t>
              </a:r>
              <a:r>
                <a:rPr lang="en-US" sz="5000" dirty="0" err="1">
                  <a:solidFill>
                    <a:srgbClr val="003399"/>
                  </a:solidFill>
                  <a:latin typeface="Arial"/>
                  <a:ea typeface="Arial"/>
                  <a:cs typeface="Arial"/>
                  <a:sym typeface="Arial"/>
                </a:rPr>
                <a:t>préparé</a:t>
              </a:r>
              <a:r>
                <a:rPr lang="en-US" sz="5000" dirty="0">
                  <a:solidFill>
                    <a:srgbClr val="003399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lang="en-US" sz="5000" dirty="0" err="1">
                  <a:solidFill>
                    <a:srgbClr val="003399"/>
                  </a:solidFill>
                  <a:latin typeface="Arial"/>
                  <a:ea typeface="Arial"/>
                  <a:cs typeface="Arial"/>
                  <a:sym typeface="Arial"/>
                </a:rPr>
                <a:t>exclusivement</a:t>
              </a:r>
              <a:r>
                <a:rPr lang="en-US" sz="5000" dirty="0">
                  <a:solidFill>
                    <a:srgbClr val="003399"/>
                  </a:solidFill>
                  <a:latin typeface="Arial"/>
                  <a:ea typeface="Arial"/>
                  <a:cs typeface="Arial"/>
                  <a:sym typeface="Arial"/>
                </a:rPr>
                <a:t> dans les IUT</a:t>
              </a:r>
            </a:p>
          </p:txBody>
        </p:sp>
      </p:grpSp>
      <p:grpSp>
        <p:nvGrpSpPr>
          <p:cNvPr id="10" name="Group 10"/>
          <p:cNvGrpSpPr/>
          <p:nvPr/>
        </p:nvGrpSpPr>
        <p:grpSpPr>
          <a:xfrm>
            <a:off x="684933" y="1307211"/>
            <a:ext cx="6967626" cy="6715504"/>
            <a:chOff x="0" y="0"/>
            <a:chExt cx="9290168" cy="8954006"/>
          </a:xfrm>
        </p:grpSpPr>
        <p:grpSp>
          <p:nvGrpSpPr>
            <p:cNvPr id="11" name="Group 11"/>
            <p:cNvGrpSpPr/>
            <p:nvPr/>
          </p:nvGrpSpPr>
          <p:grpSpPr>
            <a:xfrm>
              <a:off x="0" y="0"/>
              <a:ext cx="9290168" cy="8954006"/>
              <a:chOff x="0" y="0"/>
              <a:chExt cx="850252" cy="819486"/>
            </a:xfrm>
          </p:grpSpPr>
          <p:sp>
            <p:nvSpPr>
              <p:cNvPr id="12" name="Freeform 12"/>
              <p:cNvSpPr/>
              <p:nvPr/>
            </p:nvSpPr>
            <p:spPr>
              <a:xfrm>
                <a:off x="0" y="0"/>
                <a:ext cx="850252" cy="819486"/>
              </a:xfrm>
              <a:custGeom>
                <a:avLst/>
                <a:gdLst/>
                <a:ahLst/>
                <a:cxnLst/>
                <a:rect l="l" t="t" r="r" b="b"/>
                <a:pathLst>
                  <a:path w="850252" h="819486">
                    <a:moveTo>
                      <a:pt x="425126" y="0"/>
                    </a:moveTo>
                    <a:cubicBezTo>
                      <a:pt x="190335" y="0"/>
                      <a:pt x="0" y="183448"/>
                      <a:pt x="0" y="409743"/>
                    </a:cubicBezTo>
                    <a:cubicBezTo>
                      <a:pt x="0" y="636038"/>
                      <a:pt x="190335" y="819486"/>
                      <a:pt x="425126" y="819486"/>
                    </a:cubicBezTo>
                    <a:cubicBezTo>
                      <a:pt x="659917" y="819486"/>
                      <a:pt x="850252" y="636038"/>
                      <a:pt x="850252" y="409743"/>
                    </a:cubicBezTo>
                    <a:cubicBezTo>
                      <a:pt x="850252" y="183448"/>
                      <a:pt x="659917" y="0"/>
                      <a:pt x="425126" y="0"/>
                    </a:cubicBezTo>
                    <a:close/>
                  </a:path>
                </a:pathLst>
              </a:custGeom>
              <a:solidFill>
                <a:srgbClr val="00B0F0"/>
              </a:solidFill>
            </p:spPr>
          </p:sp>
          <p:sp>
            <p:nvSpPr>
              <p:cNvPr id="13" name="TextBox 13"/>
              <p:cNvSpPr txBox="1"/>
              <p:nvPr/>
            </p:nvSpPr>
            <p:spPr>
              <a:xfrm>
                <a:off x="79711" y="38727"/>
                <a:ext cx="690830" cy="703933"/>
              </a:xfrm>
              <a:prstGeom prst="rect">
                <a:avLst/>
              </a:prstGeom>
            </p:spPr>
            <p:txBody>
              <a:bodyPr lIns="44768" tIns="44768" rIns="44768" bIns="44768" rtlCol="0" anchor="ctr"/>
              <a:lstStyle/>
              <a:p>
                <a:pPr algn="ctr">
                  <a:lnSpc>
                    <a:spcPts val="2660"/>
                  </a:lnSpc>
                </a:pPr>
                <a:endParaRPr/>
              </a:p>
            </p:txBody>
          </p:sp>
        </p:grpSp>
        <p:sp>
          <p:nvSpPr>
            <p:cNvPr id="14" name="TextBox 14"/>
            <p:cNvSpPr txBox="1"/>
            <p:nvPr/>
          </p:nvSpPr>
          <p:spPr>
            <a:xfrm>
              <a:off x="409898" y="3000628"/>
              <a:ext cx="8470372" cy="379412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5488"/>
                </a:lnSpc>
              </a:pPr>
              <a:r>
                <a:rPr lang="en-US" sz="5000" b="1" dirty="0" err="1">
                  <a:solidFill>
                    <a:srgbClr val="003399"/>
                  </a:solidFill>
                  <a:latin typeface="Arial Bold"/>
                  <a:ea typeface="Arial Bold"/>
                  <a:cs typeface="Arial Bold"/>
                  <a:sym typeface="Arial Bold"/>
                </a:rPr>
                <a:t>ou</a:t>
              </a:r>
              <a:r>
                <a:rPr lang="en-US" sz="5000" b="1" dirty="0">
                  <a:solidFill>
                    <a:srgbClr val="003399"/>
                  </a:solidFill>
                  <a:latin typeface="Arial Bold"/>
                  <a:ea typeface="Arial Bold"/>
                  <a:cs typeface="Arial Bold"/>
                  <a:sym typeface="Arial Bold"/>
                </a:rPr>
                <a:t> </a:t>
              </a:r>
            </a:p>
            <a:p>
              <a:pPr algn="ctr">
                <a:lnSpc>
                  <a:spcPts val="5488"/>
                </a:lnSpc>
              </a:pPr>
              <a:r>
                <a:rPr lang="en-US" sz="5000" b="1" dirty="0">
                  <a:solidFill>
                    <a:srgbClr val="003399"/>
                  </a:solidFill>
                  <a:latin typeface="Arial Bold"/>
                  <a:ea typeface="Arial Bold"/>
                  <a:cs typeface="Arial Bold"/>
                  <a:sym typeface="Arial Bold"/>
                </a:rPr>
                <a:t>« Bachelor </a:t>
              </a:r>
              <a:r>
                <a:rPr lang="en-US" sz="5000" b="1" dirty="0" err="1">
                  <a:solidFill>
                    <a:srgbClr val="003399"/>
                  </a:solidFill>
                  <a:latin typeface="Arial Bold"/>
                  <a:ea typeface="Arial Bold"/>
                  <a:cs typeface="Arial Bold"/>
                  <a:sym typeface="Arial Bold"/>
                </a:rPr>
                <a:t>Universitaire</a:t>
              </a:r>
              <a:r>
                <a:rPr lang="en-US" sz="5000" b="1" dirty="0">
                  <a:solidFill>
                    <a:srgbClr val="003399"/>
                  </a:solidFill>
                  <a:latin typeface="Arial Bold"/>
                  <a:ea typeface="Arial Bold"/>
                  <a:cs typeface="Arial Bold"/>
                  <a:sym typeface="Arial Bold"/>
                </a:rPr>
                <a:t> de </a:t>
              </a:r>
              <a:r>
                <a:rPr lang="en-US" sz="5000" b="1" dirty="0" err="1">
                  <a:solidFill>
                    <a:srgbClr val="003399"/>
                  </a:solidFill>
                  <a:latin typeface="Arial Bold"/>
                  <a:ea typeface="Arial Bold"/>
                  <a:cs typeface="Arial Bold"/>
                  <a:sym typeface="Arial Bold"/>
                </a:rPr>
                <a:t>Technologie</a:t>
              </a:r>
              <a:r>
                <a:rPr lang="en-US" sz="5000" b="1" dirty="0">
                  <a:solidFill>
                    <a:srgbClr val="003399"/>
                  </a:solidFill>
                  <a:latin typeface="Arial Bold"/>
                  <a:ea typeface="Arial Bold"/>
                  <a:cs typeface="Arial Bold"/>
                  <a:sym typeface="Arial Bold"/>
                </a:rPr>
                <a:t> » ?</a:t>
              </a:r>
            </a:p>
          </p:txBody>
        </p:sp>
        <p:sp>
          <p:nvSpPr>
            <p:cNvPr id="15" name="TextBox 15"/>
            <p:cNvSpPr txBox="1"/>
            <p:nvPr/>
          </p:nvSpPr>
          <p:spPr>
            <a:xfrm>
              <a:off x="772408" y="1364869"/>
              <a:ext cx="7745351" cy="188085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5488"/>
                </a:lnSpc>
              </a:pPr>
              <a:r>
                <a:rPr lang="en-US" sz="5000" b="1" dirty="0" err="1">
                  <a:solidFill>
                    <a:srgbClr val="003399"/>
                  </a:solidFill>
                  <a:latin typeface="Arial Bold"/>
                  <a:ea typeface="Arial Bold"/>
                  <a:cs typeface="Arial Bold"/>
                  <a:sym typeface="Arial Bold"/>
                </a:rPr>
                <a:t>Qu’est-ce</a:t>
              </a:r>
              <a:r>
                <a:rPr lang="en-US" sz="5000" b="1" dirty="0">
                  <a:solidFill>
                    <a:srgbClr val="003399"/>
                  </a:solidFill>
                  <a:latin typeface="Arial Bold"/>
                  <a:ea typeface="Arial Bold"/>
                  <a:cs typeface="Arial Bold"/>
                  <a:sym typeface="Arial Bold"/>
                </a:rPr>
                <a:t> </a:t>
              </a:r>
              <a:r>
                <a:rPr lang="en-US" sz="5000" b="1" dirty="0" err="1">
                  <a:solidFill>
                    <a:srgbClr val="003399"/>
                  </a:solidFill>
                  <a:latin typeface="Arial Bold"/>
                  <a:ea typeface="Arial Bold"/>
                  <a:cs typeface="Arial Bold"/>
                  <a:sym typeface="Arial Bold"/>
                </a:rPr>
                <a:t>qu’un</a:t>
              </a:r>
              <a:r>
                <a:rPr lang="en-US" sz="5000" b="1" dirty="0">
                  <a:solidFill>
                    <a:srgbClr val="003399"/>
                  </a:solidFill>
                  <a:latin typeface="Arial Bold"/>
                  <a:ea typeface="Arial Bold"/>
                  <a:cs typeface="Arial Bold"/>
                  <a:sym typeface="Arial Bold"/>
                </a:rPr>
                <a:t> BUT </a:t>
              </a:r>
            </a:p>
          </p:txBody>
        </p:sp>
      </p:grpSp>
      <p:sp>
        <p:nvSpPr>
          <p:cNvPr id="16" name="Freeform 16"/>
          <p:cNvSpPr/>
          <p:nvPr/>
        </p:nvSpPr>
        <p:spPr>
          <a:xfrm rot="1754719">
            <a:off x="4706222" y="818626"/>
            <a:ext cx="3228318" cy="2045947"/>
          </a:xfrm>
          <a:custGeom>
            <a:avLst/>
            <a:gdLst/>
            <a:ahLst/>
            <a:cxnLst/>
            <a:rect l="l" t="t" r="r" b="b"/>
            <a:pathLst>
              <a:path w="3228318" h="2045947">
                <a:moveTo>
                  <a:pt x="0" y="0"/>
                </a:moveTo>
                <a:lnTo>
                  <a:pt x="3228319" y="0"/>
                </a:lnTo>
                <a:lnTo>
                  <a:pt x="3228319" y="2045946"/>
                </a:lnTo>
                <a:lnTo>
                  <a:pt x="0" y="2045946"/>
                </a:lnTo>
                <a:lnTo>
                  <a:pt x="0" y="0"/>
                </a:lnTo>
                <a:close/>
              </a:path>
            </a:pathLst>
          </a:custGeom>
          <a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17" name="Freeform 17"/>
          <p:cNvSpPr/>
          <p:nvPr/>
        </p:nvSpPr>
        <p:spPr>
          <a:xfrm rot="-1511842">
            <a:off x="14765923" y="6141339"/>
            <a:ext cx="3029522" cy="942278"/>
          </a:xfrm>
          <a:custGeom>
            <a:avLst/>
            <a:gdLst/>
            <a:ahLst/>
            <a:cxnLst/>
            <a:rect l="l" t="t" r="r" b="b"/>
            <a:pathLst>
              <a:path w="3029522" h="942278">
                <a:moveTo>
                  <a:pt x="0" y="0"/>
                </a:moveTo>
                <a:lnTo>
                  <a:pt x="3029522" y="0"/>
                </a:lnTo>
                <a:lnTo>
                  <a:pt x="3029522" y="942278"/>
                </a:lnTo>
                <a:lnTo>
                  <a:pt x="0" y="942278"/>
                </a:lnTo>
                <a:lnTo>
                  <a:pt x="0" y="0"/>
                </a:lnTo>
                <a:close/>
              </a:path>
            </a:pathLst>
          </a:custGeom>
          <a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t="-336686"/>
            </a:stretch>
          </a:blipFill>
        </p:spPr>
      </p:sp>
      <p:pic>
        <p:nvPicPr>
          <p:cNvPr id="19" name="Image 18">
            <a:extLst>
              <a:ext uri="{FF2B5EF4-FFF2-40B4-BE49-F238E27FC236}">
                <a16:creationId xmlns:a16="http://schemas.microsoft.com/office/drawing/2014/main" id="{9E18DDD3-4457-4F52-AEB3-F55BB187AB4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6289649" y="9364438"/>
            <a:ext cx="1590675" cy="714375"/>
          </a:xfrm>
          <a:prstGeom prst="rect">
            <a:avLst/>
          </a:prstGeom>
        </p:spPr>
      </p:pic>
    </p:spTree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-76200" y="8473986"/>
            <a:ext cx="18566718" cy="1813014"/>
            <a:chOff x="0" y="0"/>
            <a:chExt cx="13208000" cy="121920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13208000" cy="1219200"/>
            </a:xfrm>
            <a:custGeom>
              <a:avLst/>
              <a:gdLst/>
              <a:ahLst/>
              <a:cxnLst/>
              <a:rect l="l" t="t" r="r" b="b"/>
              <a:pathLst>
                <a:path w="13208000" h="1219200">
                  <a:moveTo>
                    <a:pt x="0" y="1219200"/>
                  </a:moveTo>
                  <a:lnTo>
                    <a:pt x="0" y="1016000"/>
                  </a:lnTo>
                  <a:lnTo>
                    <a:pt x="13208000" y="0"/>
                  </a:lnTo>
                  <a:lnTo>
                    <a:pt x="13208000" y="1219200"/>
                  </a:lnTo>
                  <a:lnTo>
                    <a:pt x="0" y="1219200"/>
                  </a:lnTo>
                  <a:close/>
                </a:path>
              </a:pathLst>
            </a:custGeom>
            <a:solidFill>
              <a:srgbClr val="003A7A"/>
            </a:solidFill>
          </p:spPr>
        </p:sp>
      </p:grpSp>
      <p:sp>
        <p:nvSpPr>
          <p:cNvPr id="5" name="Freeform 5"/>
          <p:cNvSpPr/>
          <p:nvPr/>
        </p:nvSpPr>
        <p:spPr>
          <a:xfrm>
            <a:off x="14426931" y="160420"/>
            <a:ext cx="3707506" cy="695521"/>
          </a:xfrm>
          <a:custGeom>
            <a:avLst/>
            <a:gdLst/>
            <a:ahLst/>
            <a:cxnLst/>
            <a:rect l="l" t="t" r="r" b="b"/>
            <a:pathLst>
              <a:path w="3707506" h="695521">
                <a:moveTo>
                  <a:pt x="0" y="0"/>
                </a:moveTo>
                <a:lnTo>
                  <a:pt x="3707506" y="0"/>
                </a:lnTo>
                <a:lnTo>
                  <a:pt x="3707506" y="695522"/>
                </a:lnTo>
                <a:lnTo>
                  <a:pt x="0" y="695522"/>
                </a:lnTo>
                <a:lnTo>
                  <a:pt x="0" y="0"/>
                </a:lnTo>
                <a:close/>
              </a:path>
            </a:pathLst>
          </a:custGeom>
          <a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 l="-29911"/>
            </a:stretch>
          </a:blipFill>
        </p:spPr>
      </p:sp>
      <p:grpSp>
        <p:nvGrpSpPr>
          <p:cNvPr id="6" name="Group 6"/>
          <p:cNvGrpSpPr/>
          <p:nvPr/>
        </p:nvGrpSpPr>
        <p:grpSpPr>
          <a:xfrm>
            <a:off x="741993" y="1816922"/>
            <a:ext cx="3776131" cy="6653156"/>
            <a:chOff x="0" y="0"/>
            <a:chExt cx="812800" cy="1432070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812800" cy="1432070"/>
            </a:xfrm>
            <a:custGeom>
              <a:avLst/>
              <a:gdLst/>
              <a:ahLst/>
              <a:cxnLst/>
              <a:rect l="l" t="t" r="r" b="b"/>
              <a:pathLst>
                <a:path w="812800" h="1432070">
                  <a:moveTo>
                    <a:pt x="127000" y="0"/>
                  </a:moveTo>
                  <a:lnTo>
                    <a:pt x="685800" y="0"/>
                  </a:lnTo>
                  <a:cubicBezTo>
                    <a:pt x="755940" y="0"/>
                    <a:pt x="812800" y="56860"/>
                    <a:pt x="812800" y="127000"/>
                  </a:cubicBezTo>
                  <a:lnTo>
                    <a:pt x="812800" y="1305070"/>
                  </a:lnTo>
                  <a:cubicBezTo>
                    <a:pt x="812800" y="1375210"/>
                    <a:pt x="755940" y="1432070"/>
                    <a:pt x="685800" y="1432070"/>
                  </a:cubicBezTo>
                  <a:lnTo>
                    <a:pt x="127000" y="1432070"/>
                  </a:lnTo>
                  <a:cubicBezTo>
                    <a:pt x="93318" y="1432070"/>
                    <a:pt x="61015" y="1418690"/>
                    <a:pt x="37197" y="1394873"/>
                  </a:cubicBezTo>
                  <a:cubicBezTo>
                    <a:pt x="13380" y="1371056"/>
                    <a:pt x="0" y="1338753"/>
                    <a:pt x="0" y="1305070"/>
                  </a:cubicBezTo>
                  <a:lnTo>
                    <a:pt x="0" y="127000"/>
                  </a:lnTo>
                  <a:cubicBezTo>
                    <a:pt x="0" y="56860"/>
                    <a:pt x="56860" y="0"/>
                    <a:pt x="127000" y="0"/>
                  </a:cubicBezTo>
                  <a:close/>
                </a:path>
              </a:pathLst>
            </a:custGeom>
            <a:solidFill>
              <a:srgbClr val="00B0F0"/>
            </a:solidFill>
          </p:spPr>
        </p:sp>
        <p:sp>
          <p:nvSpPr>
            <p:cNvPr id="8" name="TextBox 8"/>
            <p:cNvSpPr txBox="1"/>
            <p:nvPr/>
          </p:nvSpPr>
          <p:spPr>
            <a:xfrm>
              <a:off x="0" y="-38100"/>
              <a:ext cx="812800" cy="1470170"/>
            </a:xfrm>
            <a:prstGeom prst="rect">
              <a:avLst/>
            </a:prstGeom>
          </p:spPr>
          <p:txBody>
            <a:bodyPr lIns="28166" tIns="28166" rIns="28166" bIns="28166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9" name="Group 9"/>
          <p:cNvGrpSpPr/>
          <p:nvPr/>
        </p:nvGrpSpPr>
        <p:grpSpPr>
          <a:xfrm>
            <a:off x="5084621" y="1816922"/>
            <a:ext cx="3776131" cy="6653156"/>
            <a:chOff x="0" y="0"/>
            <a:chExt cx="812800" cy="1432070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812800" cy="1432070"/>
            </a:xfrm>
            <a:custGeom>
              <a:avLst/>
              <a:gdLst/>
              <a:ahLst/>
              <a:cxnLst/>
              <a:rect l="l" t="t" r="r" b="b"/>
              <a:pathLst>
                <a:path w="812800" h="1432070">
                  <a:moveTo>
                    <a:pt x="127000" y="0"/>
                  </a:moveTo>
                  <a:lnTo>
                    <a:pt x="685800" y="0"/>
                  </a:lnTo>
                  <a:cubicBezTo>
                    <a:pt x="755940" y="0"/>
                    <a:pt x="812800" y="56860"/>
                    <a:pt x="812800" y="127000"/>
                  </a:cubicBezTo>
                  <a:lnTo>
                    <a:pt x="812800" y="1305070"/>
                  </a:lnTo>
                  <a:cubicBezTo>
                    <a:pt x="812800" y="1375210"/>
                    <a:pt x="755940" y="1432070"/>
                    <a:pt x="685800" y="1432070"/>
                  </a:cubicBezTo>
                  <a:lnTo>
                    <a:pt x="127000" y="1432070"/>
                  </a:lnTo>
                  <a:cubicBezTo>
                    <a:pt x="93318" y="1432070"/>
                    <a:pt x="61015" y="1418690"/>
                    <a:pt x="37197" y="1394873"/>
                  </a:cubicBezTo>
                  <a:cubicBezTo>
                    <a:pt x="13380" y="1371056"/>
                    <a:pt x="0" y="1338753"/>
                    <a:pt x="0" y="1305070"/>
                  </a:cubicBezTo>
                  <a:lnTo>
                    <a:pt x="0" y="127000"/>
                  </a:lnTo>
                  <a:cubicBezTo>
                    <a:pt x="0" y="56860"/>
                    <a:pt x="56860" y="0"/>
                    <a:pt x="127000" y="0"/>
                  </a:cubicBezTo>
                  <a:close/>
                </a:path>
              </a:pathLst>
            </a:custGeom>
            <a:solidFill>
              <a:srgbClr val="00B0F0"/>
            </a:solidFill>
          </p:spPr>
        </p:sp>
        <p:sp>
          <p:nvSpPr>
            <p:cNvPr id="11" name="TextBox 11"/>
            <p:cNvSpPr txBox="1"/>
            <p:nvPr/>
          </p:nvSpPr>
          <p:spPr>
            <a:xfrm>
              <a:off x="0" y="-38100"/>
              <a:ext cx="812800" cy="1470170"/>
            </a:xfrm>
            <a:prstGeom prst="rect">
              <a:avLst/>
            </a:prstGeom>
          </p:spPr>
          <p:txBody>
            <a:bodyPr lIns="28166" tIns="28166" rIns="28166" bIns="28166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2" name="Group 12"/>
          <p:cNvGrpSpPr/>
          <p:nvPr/>
        </p:nvGrpSpPr>
        <p:grpSpPr>
          <a:xfrm>
            <a:off x="9427248" y="1816922"/>
            <a:ext cx="3776131" cy="6653156"/>
            <a:chOff x="0" y="0"/>
            <a:chExt cx="812800" cy="1432070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812800" cy="1432070"/>
            </a:xfrm>
            <a:custGeom>
              <a:avLst/>
              <a:gdLst/>
              <a:ahLst/>
              <a:cxnLst/>
              <a:rect l="l" t="t" r="r" b="b"/>
              <a:pathLst>
                <a:path w="812800" h="1432070">
                  <a:moveTo>
                    <a:pt x="127000" y="0"/>
                  </a:moveTo>
                  <a:lnTo>
                    <a:pt x="685800" y="0"/>
                  </a:lnTo>
                  <a:cubicBezTo>
                    <a:pt x="755940" y="0"/>
                    <a:pt x="812800" y="56860"/>
                    <a:pt x="812800" y="127000"/>
                  </a:cubicBezTo>
                  <a:lnTo>
                    <a:pt x="812800" y="1305070"/>
                  </a:lnTo>
                  <a:cubicBezTo>
                    <a:pt x="812800" y="1375210"/>
                    <a:pt x="755940" y="1432070"/>
                    <a:pt x="685800" y="1432070"/>
                  </a:cubicBezTo>
                  <a:lnTo>
                    <a:pt x="127000" y="1432070"/>
                  </a:lnTo>
                  <a:cubicBezTo>
                    <a:pt x="93318" y="1432070"/>
                    <a:pt x="61015" y="1418690"/>
                    <a:pt x="37197" y="1394873"/>
                  </a:cubicBezTo>
                  <a:cubicBezTo>
                    <a:pt x="13380" y="1371056"/>
                    <a:pt x="0" y="1338753"/>
                    <a:pt x="0" y="1305070"/>
                  </a:cubicBezTo>
                  <a:lnTo>
                    <a:pt x="0" y="127000"/>
                  </a:lnTo>
                  <a:cubicBezTo>
                    <a:pt x="0" y="56860"/>
                    <a:pt x="56860" y="0"/>
                    <a:pt x="127000" y="0"/>
                  </a:cubicBezTo>
                  <a:close/>
                </a:path>
              </a:pathLst>
            </a:custGeom>
            <a:solidFill>
              <a:srgbClr val="00B0F0"/>
            </a:solidFill>
          </p:spPr>
        </p:sp>
        <p:sp>
          <p:nvSpPr>
            <p:cNvPr id="14" name="TextBox 14"/>
            <p:cNvSpPr txBox="1"/>
            <p:nvPr/>
          </p:nvSpPr>
          <p:spPr>
            <a:xfrm>
              <a:off x="0" y="-38100"/>
              <a:ext cx="812800" cy="1470170"/>
            </a:xfrm>
            <a:prstGeom prst="rect">
              <a:avLst/>
            </a:prstGeom>
          </p:spPr>
          <p:txBody>
            <a:bodyPr lIns="28166" tIns="28166" rIns="28166" bIns="28166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5" name="Group 15"/>
          <p:cNvGrpSpPr/>
          <p:nvPr/>
        </p:nvGrpSpPr>
        <p:grpSpPr>
          <a:xfrm>
            <a:off x="13769876" y="1816922"/>
            <a:ext cx="3776131" cy="6653156"/>
            <a:chOff x="0" y="0"/>
            <a:chExt cx="812800" cy="1432070"/>
          </a:xfrm>
        </p:grpSpPr>
        <p:sp>
          <p:nvSpPr>
            <p:cNvPr id="16" name="Freeform 16"/>
            <p:cNvSpPr/>
            <p:nvPr/>
          </p:nvSpPr>
          <p:spPr>
            <a:xfrm>
              <a:off x="0" y="0"/>
              <a:ext cx="812800" cy="1432070"/>
            </a:xfrm>
            <a:custGeom>
              <a:avLst/>
              <a:gdLst/>
              <a:ahLst/>
              <a:cxnLst/>
              <a:rect l="l" t="t" r="r" b="b"/>
              <a:pathLst>
                <a:path w="812800" h="1432070">
                  <a:moveTo>
                    <a:pt x="127000" y="0"/>
                  </a:moveTo>
                  <a:lnTo>
                    <a:pt x="685800" y="0"/>
                  </a:lnTo>
                  <a:cubicBezTo>
                    <a:pt x="755940" y="0"/>
                    <a:pt x="812800" y="56860"/>
                    <a:pt x="812800" y="127000"/>
                  </a:cubicBezTo>
                  <a:lnTo>
                    <a:pt x="812800" y="1305070"/>
                  </a:lnTo>
                  <a:cubicBezTo>
                    <a:pt x="812800" y="1375210"/>
                    <a:pt x="755940" y="1432070"/>
                    <a:pt x="685800" y="1432070"/>
                  </a:cubicBezTo>
                  <a:lnTo>
                    <a:pt x="127000" y="1432070"/>
                  </a:lnTo>
                  <a:cubicBezTo>
                    <a:pt x="93318" y="1432070"/>
                    <a:pt x="61015" y="1418690"/>
                    <a:pt x="37197" y="1394873"/>
                  </a:cubicBezTo>
                  <a:cubicBezTo>
                    <a:pt x="13380" y="1371056"/>
                    <a:pt x="0" y="1338753"/>
                    <a:pt x="0" y="1305070"/>
                  </a:cubicBezTo>
                  <a:lnTo>
                    <a:pt x="0" y="127000"/>
                  </a:lnTo>
                  <a:cubicBezTo>
                    <a:pt x="0" y="56860"/>
                    <a:pt x="56860" y="0"/>
                    <a:pt x="127000" y="0"/>
                  </a:cubicBezTo>
                  <a:close/>
                </a:path>
              </a:pathLst>
            </a:custGeom>
            <a:solidFill>
              <a:srgbClr val="00B0F0"/>
            </a:solidFill>
          </p:spPr>
        </p:sp>
        <p:sp>
          <p:nvSpPr>
            <p:cNvPr id="17" name="TextBox 17"/>
            <p:cNvSpPr txBox="1"/>
            <p:nvPr/>
          </p:nvSpPr>
          <p:spPr>
            <a:xfrm>
              <a:off x="0" y="-38100"/>
              <a:ext cx="812800" cy="1470170"/>
            </a:xfrm>
            <a:prstGeom prst="rect">
              <a:avLst/>
            </a:prstGeom>
          </p:spPr>
          <p:txBody>
            <a:bodyPr lIns="28166" tIns="28166" rIns="28166" bIns="28166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8" name="TextBox 18"/>
          <p:cNvSpPr txBox="1"/>
          <p:nvPr/>
        </p:nvSpPr>
        <p:spPr>
          <a:xfrm>
            <a:off x="883086" y="2535425"/>
            <a:ext cx="3493946" cy="522514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4061"/>
              </a:lnSpc>
              <a:spcBef>
                <a:spcPct val="0"/>
              </a:spcBef>
            </a:pPr>
            <a:r>
              <a:rPr lang="en-US" sz="3384" u="none" strike="noStrike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Identifier les dangers et </a:t>
            </a:r>
            <a:r>
              <a:rPr lang="en-US" sz="3384" u="none" strike="noStrike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réaliser</a:t>
            </a:r>
            <a:r>
              <a:rPr lang="en-US" sz="3384" u="none" strike="noStrike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384" u="none" strike="noStrike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l’évaluation</a:t>
            </a:r>
            <a:r>
              <a:rPr lang="en-US" sz="3384" u="none" strike="noStrike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des </a:t>
            </a:r>
            <a:r>
              <a:rPr lang="en-US" sz="3384" u="none" strike="noStrike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risques</a:t>
            </a:r>
            <a:r>
              <a:rPr lang="en-US" sz="3384" u="none" strike="noStrike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dans </a:t>
            </a:r>
            <a:r>
              <a:rPr lang="en-US" sz="3384" u="none" strike="noStrike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une</a:t>
            </a:r>
            <a:r>
              <a:rPr lang="en-US" sz="3384" u="none" strike="noStrike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384" u="none" strike="noStrike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entreprise</a:t>
            </a:r>
            <a:r>
              <a:rPr lang="en-US" sz="3384" u="none" strike="noStrike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</a:p>
          <a:p>
            <a:pPr marL="0" lvl="0" indent="0" algn="ctr">
              <a:lnSpc>
                <a:spcPts val="4061"/>
              </a:lnSpc>
              <a:spcBef>
                <a:spcPct val="0"/>
              </a:spcBef>
            </a:pPr>
            <a:r>
              <a:rPr lang="en-US" sz="3384" u="none" strike="noStrike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(</a:t>
            </a:r>
            <a:r>
              <a:rPr lang="en-US" sz="3384" u="none" strike="noStrike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quel</a:t>
            </a:r>
            <a:r>
              <a:rPr lang="en-US" sz="3384" u="none" strike="noStrike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que </a:t>
            </a:r>
            <a:r>
              <a:rPr lang="en-US" sz="3384" u="none" strike="noStrike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soit</a:t>
            </a:r>
            <a:r>
              <a:rPr lang="en-US" sz="3384" u="none" strike="noStrike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le </a:t>
            </a:r>
            <a:r>
              <a:rPr lang="en-US" sz="3384" u="none" strike="noStrike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secteur</a:t>
            </a:r>
            <a:r>
              <a:rPr lang="en-US" sz="3384" u="none" strike="noStrike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384" u="none" strike="noStrike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d’activité</a:t>
            </a:r>
            <a:r>
              <a:rPr lang="en-US" sz="3384" u="none" strike="noStrike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) </a:t>
            </a:r>
            <a:r>
              <a:rPr lang="en-US" sz="3384" u="none" strike="noStrike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ou</a:t>
            </a:r>
            <a:r>
              <a:rPr lang="en-US" sz="3384" u="none" strike="noStrike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dans </a:t>
            </a:r>
            <a:r>
              <a:rPr lang="en-US" sz="3384" u="none" strike="noStrike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une</a:t>
            </a:r>
            <a:r>
              <a:rPr lang="en-US" sz="3384" u="none" strike="noStrike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384" u="none" strike="noStrike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collectivité</a:t>
            </a:r>
            <a:endParaRPr lang="en-US" sz="3384" u="none" strike="noStrike" dirty="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" name="TextBox 19"/>
          <p:cNvSpPr txBox="1"/>
          <p:nvPr/>
        </p:nvSpPr>
        <p:spPr>
          <a:xfrm>
            <a:off x="5195357" y="2013999"/>
            <a:ext cx="3554659" cy="627671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061"/>
              </a:lnSpc>
              <a:spcBef>
                <a:spcPct val="0"/>
              </a:spcBef>
            </a:pPr>
            <a:r>
              <a:rPr lang="en-US" sz="3384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Mener</a:t>
            </a:r>
            <a:r>
              <a:rPr lang="en-US" sz="3384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et  </a:t>
            </a:r>
            <a:r>
              <a:rPr lang="en-US" sz="3384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coordonner</a:t>
            </a:r>
            <a:r>
              <a:rPr lang="en-US" sz="3384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384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l’ensemble</a:t>
            </a:r>
            <a:r>
              <a:rPr lang="en-US" sz="3384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des actions de </a:t>
            </a:r>
            <a:r>
              <a:rPr lang="en-US" sz="3384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prévention</a:t>
            </a:r>
            <a:r>
              <a:rPr lang="en-US" sz="3384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384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en</a:t>
            </a:r>
            <a:r>
              <a:rPr lang="en-US" sz="3384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accord avec la politique SSE (</a:t>
            </a:r>
            <a:r>
              <a:rPr lang="en-US" sz="3384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Sécurité</a:t>
            </a:r>
            <a:r>
              <a:rPr lang="en-US" sz="3384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US" sz="3384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Santé</a:t>
            </a:r>
            <a:r>
              <a:rPr lang="en-US" sz="3384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US" sz="3384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Environnement</a:t>
            </a:r>
            <a:r>
              <a:rPr lang="en-US" sz="3384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) </a:t>
            </a:r>
            <a:r>
              <a:rPr lang="en-US" sz="3384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validée</a:t>
            </a:r>
            <a:r>
              <a:rPr lang="en-US" sz="3384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par la direction </a:t>
            </a:r>
            <a:r>
              <a:rPr lang="en-US" sz="3384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ou</a:t>
            </a:r>
            <a:r>
              <a:rPr lang="en-US" sz="3384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les services de </a:t>
            </a:r>
            <a:r>
              <a:rPr lang="en-US" sz="3384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l’État</a:t>
            </a:r>
            <a:endParaRPr lang="en-US" sz="3384" dirty="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" name="TextBox 20"/>
          <p:cNvSpPr txBox="1"/>
          <p:nvPr/>
        </p:nvSpPr>
        <p:spPr>
          <a:xfrm>
            <a:off x="9537027" y="2269235"/>
            <a:ext cx="3554659" cy="522514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061"/>
              </a:lnSpc>
              <a:spcBef>
                <a:spcPct val="0"/>
              </a:spcBef>
            </a:pPr>
            <a:r>
              <a:rPr lang="en-US" sz="3384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Gérer</a:t>
            </a:r>
            <a:r>
              <a:rPr lang="en-US" sz="3384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les situations de crise, </a:t>
            </a:r>
            <a:r>
              <a:rPr lang="en-US" sz="3384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coordonner</a:t>
            </a:r>
            <a:r>
              <a:rPr lang="en-US" sz="3384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la mise </a:t>
            </a:r>
            <a:r>
              <a:rPr lang="en-US" sz="3384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en</a:t>
            </a:r>
            <a:r>
              <a:rPr lang="en-US" sz="3384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place et le </a:t>
            </a:r>
            <a:r>
              <a:rPr lang="en-US" sz="3384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suivi</a:t>
            </a:r>
            <a:r>
              <a:rPr lang="en-US" sz="3384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des </a:t>
            </a:r>
            <a:r>
              <a:rPr lang="en-US" sz="3384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référentiels</a:t>
            </a:r>
            <a:r>
              <a:rPr lang="en-US" sz="3384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QSSE (</a:t>
            </a:r>
            <a:r>
              <a:rPr lang="en-US" sz="3384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Qualité</a:t>
            </a:r>
            <a:r>
              <a:rPr lang="en-US" sz="3384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384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Sécurité</a:t>
            </a:r>
            <a:r>
              <a:rPr lang="en-US" sz="3384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384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Santé</a:t>
            </a:r>
            <a:r>
              <a:rPr lang="en-US" sz="3384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384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Environnement</a:t>
            </a:r>
            <a:r>
              <a:rPr lang="en-US" sz="3384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)</a:t>
            </a:r>
          </a:p>
          <a:p>
            <a:pPr algn="ctr">
              <a:lnSpc>
                <a:spcPts val="4061"/>
              </a:lnSpc>
              <a:spcBef>
                <a:spcPct val="0"/>
              </a:spcBef>
            </a:pPr>
            <a:endParaRPr lang="en-US" sz="3384" dirty="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" name="TextBox 21"/>
          <p:cNvSpPr txBox="1"/>
          <p:nvPr/>
        </p:nvSpPr>
        <p:spPr>
          <a:xfrm>
            <a:off x="13879654" y="3545412"/>
            <a:ext cx="3554659" cy="312950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061"/>
              </a:lnSpc>
              <a:spcBef>
                <a:spcPct val="0"/>
              </a:spcBef>
            </a:pPr>
            <a:r>
              <a:rPr lang="en-US" sz="3384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Mener des campagnes de communication et de formation sur la prévention des risques</a:t>
            </a:r>
          </a:p>
        </p:txBody>
      </p:sp>
      <p:sp>
        <p:nvSpPr>
          <p:cNvPr id="22" name="TextBox 22"/>
          <p:cNvSpPr txBox="1"/>
          <p:nvPr/>
        </p:nvSpPr>
        <p:spPr>
          <a:xfrm>
            <a:off x="741992" y="381000"/>
            <a:ext cx="12349693" cy="80086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6479"/>
              </a:lnSpc>
              <a:spcBef>
                <a:spcPct val="0"/>
              </a:spcBef>
            </a:pPr>
            <a:r>
              <a:rPr lang="en-US" sz="5000" b="1" dirty="0" err="1">
                <a:solidFill>
                  <a:srgbClr val="003399"/>
                </a:solidFill>
                <a:latin typeface="Arial Bold"/>
                <a:ea typeface="Arial Bold"/>
                <a:cs typeface="Arial Bold"/>
                <a:sym typeface="Arial Bold"/>
              </a:rPr>
              <a:t>Quels</a:t>
            </a:r>
            <a:r>
              <a:rPr lang="en-US" sz="5000" b="1" dirty="0">
                <a:solidFill>
                  <a:srgbClr val="003399"/>
                </a:solidFill>
                <a:latin typeface="Arial Bold"/>
                <a:ea typeface="Arial Bold"/>
                <a:cs typeface="Arial Bold"/>
                <a:sym typeface="Arial Bold"/>
              </a:rPr>
              <a:t> </a:t>
            </a:r>
            <a:r>
              <a:rPr lang="en-US" sz="5000" b="1" dirty="0" err="1">
                <a:solidFill>
                  <a:srgbClr val="003399"/>
                </a:solidFill>
                <a:latin typeface="Arial Bold"/>
                <a:ea typeface="Arial Bold"/>
                <a:cs typeface="Arial Bold"/>
                <a:sym typeface="Arial Bold"/>
              </a:rPr>
              <a:t>sont</a:t>
            </a:r>
            <a:r>
              <a:rPr lang="en-US" sz="5000" b="1" dirty="0">
                <a:solidFill>
                  <a:srgbClr val="003399"/>
                </a:solidFill>
                <a:latin typeface="Arial Bold"/>
                <a:ea typeface="Arial Bold"/>
                <a:cs typeface="Arial Bold"/>
                <a:sym typeface="Arial Bold"/>
              </a:rPr>
              <a:t> les </a:t>
            </a:r>
            <a:r>
              <a:rPr lang="en-US" sz="5000" b="1" dirty="0" err="1">
                <a:solidFill>
                  <a:srgbClr val="003399"/>
                </a:solidFill>
                <a:latin typeface="Arial Bold"/>
                <a:ea typeface="Arial Bold"/>
                <a:cs typeface="Arial Bold"/>
                <a:sym typeface="Arial Bold"/>
              </a:rPr>
              <a:t>objectifs</a:t>
            </a:r>
            <a:r>
              <a:rPr lang="en-US" sz="5000" b="1" dirty="0">
                <a:solidFill>
                  <a:srgbClr val="003399"/>
                </a:solidFill>
                <a:latin typeface="Arial Bold"/>
                <a:ea typeface="Arial Bold"/>
                <a:cs typeface="Arial Bold"/>
                <a:sym typeface="Arial Bold"/>
              </a:rPr>
              <a:t> du BUT HSE ?</a:t>
            </a:r>
          </a:p>
        </p:txBody>
      </p:sp>
      <p:pic>
        <p:nvPicPr>
          <p:cNvPr id="23" name="Image 22">
            <a:extLst>
              <a:ext uri="{FF2B5EF4-FFF2-40B4-BE49-F238E27FC236}">
                <a16:creationId xmlns:a16="http://schemas.microsoft.com/office/drawing/2014/main" id="{99A024E8-360B-4E18-A09D-0AB54C1ACC4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289649" y="9364438"/>
            <a:ext cx="1590675" cy="714375"/>
          </a:xfrm>
          <a:prstGeom prst="rect">
            <a:avLst/>
          </a:prstGeom>
        </p:spPr>
      </p:pic>
    </p:spTree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152400" y="8567449"/>
            <a:ext cx="18651682" cy="1813014"/>
            <a:chOff x="0" y="0"/>
            <a:chExt cx="13208000" cy="12192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3208000" cy="1219200"/>
            </a:xfrm>
            <a:custGeom>
              <a:avLst/>
              <a:gdLst/>
              <a:ahLst/>
              <a:cxnLst/>
              <a:rect l="l" t="t" r="r" b="b"/>
              <a:pathLst>
                <a:path w="13208000" h="1219200">
                  <a:moveTo>
                    <a:pt x="0" y="1219200"/>
                  </a:moveTo>
                  <a:lnTo>
                    <a:pt x="0" y="1016000"/>
                  </a:lnTo>
                  <a:lnTo>
                    <a:pt x="13208000" y="0"/>
                  </a:lnTo>
                  <a:lnTo>
                    <a:pt x="13208000" y="1219200"/>
                  </a:lnTo>
                  <a:lnTo>
                    <a:pt x="0" y="1219200"/>
                  </a:lnTo>
                  <a:close/>
                </a:path>
              </a:pathLst>
            </a:custGeom>
            <a:solidFill>
              <a:srgbClr val="003A7A"/>
            </a:solidFill>
          </p:spPr>
        </p:sp>
      </p:grpSp>
      <p:sp>
        <p:nvSpPr>
          <p:cNvPr id="4" name="Freeform 4"/>
          <p:cNvSpPr/>
          <p:nvPr/>
        </p:nvSpPr>
        <p:spPr>
          <a:xfrm>
            <a:off x="14426931" y="160420"/>
            <a:ext cx="3707506" cy="695521"/>
          </a:xfrm>
          <a:custGeom>
            <a:avLst/>
            <a:gdLst/>
            <a:ahLst/>
            <a:cxnLst/>
            <a:rect l="l" t="t" r="r" b="b"/>
            <a:pathLst>
              <a:path w="3707506" h="695521">
                <a:moveTo>
                  <a:pt x="0" y="0"/>
                </a:moveTo>
                <a:lnTo>
                  <a:pt x="3707506" y="0"/>
                </a:lnTo>
                <a:lnTo>
                  <a:pt x="3707506" y="695522"/>
                </a:lnTo>
                <a:lnTo>
                  <a:pt x="0" y="695522"/>
                </a:lnTo>
                <a:lnTo>
                  <a:pt x="0" y="0"/>
                </a:lnTo>
                <a:close/>
              </a:path>
            </a:pathLst>
          </a:custGeo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 l="-29911"/>
            </a:stretch>
          </a:blipFill>
        </p:spPr>
      </p:sp>
      <p:grpSp>
        <p:nvGrpSpPr>
          <p:cNvPr id="5" name="Group 5"/>
          <p:cNvGrpSpPr/>
          <p:nvPr/>
        </p:nvGrpSpPr>
        <p:grpSpPr>
          <a:xfrm>
            <a:off x="1860908" y="1179316"/>
            <a:ext cx="14566184" cy="2489119"/>
            <a:chOff x="0" y="0"/>
            <a:chExt cx="12947719" cy="221255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12947719" cy="2212566"/>
            </a:xfrm>
            <a:custGeom>
              <a:avLst/>
              <a:gdLst/>
              <a:ahLst/>
              <a:cxnLst/>
              <a:rect l="l" t="t" r="r" b="b"/>
              <a:pathLst>
                <a:path w="12947719" h="2212566">
                  <a:moveTo>
                    <a:pt x="0" y="0"/>
                  </a:moveTo>
                  <a:lnTo>
                    <a:pt x="12947719" y="0"/>
                  </a:lnTo>
                  <a:lnTo>
                    <a:pt x="12947719" y="2212566"/>
                  </a:lnTo>
                  <a:lnTo>
                    <a:pt x="0" y="2212566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7" name="TextBox 7"/>
            <p:cNvSpPr txBox="1"/>
            <p:nvPr/>
          </p:nvSpPr>
          <p:spPr>
            <a:xfrm>
              <a:off x="0" y="-95250"/>
              <a:ext cx="12947719" cy="2307800"/>
            </a:xfrm>
            <a:prstGeom prst="rect">
              <a:avLst/>
            </a:prstGeom>
          </p:spPr>
          <p:txBody>
            <a:bodyPr lIns="76200" tIns="76200" rIns="76200" bIns="76200" rtlCol="0" anchor="t"/>
            <a:lstStyle/>
            <a:p>
              <a:pPr algn="ctr">
                <a:lnSpc>
                  <a:spcPts val="5759"/>
                </a:lnSpc>
              </a:pPr>
              <a:endParaRPr dirty="0"/>
            </a:p>
            <a:p>
              <a:pPr algn="ctr">
                <a:lnSpc>
                  <a:spcPts val="5759"/>
                </a:lnSpc>
              </a:pPr>
              <a:r>
                <a:rPr lang="en-US" sz="7000" b="1" dirty="0" err="1">
                  <a:solidFill>
                    <a:srgbClr val="003399"/>
                  </a:solidFill>
                  <a:latin typeface="Arial Bold"/>
                  <a:ea typeface="Arial Bold"/>
                  <a:cs typeface="Arial Bold"/>
                  <a:sym typeface="Arial Bold"/>
                </a:rPr>
                <a:t>Prévenir</a:t>
              </a:r>
              <a:r>
                <a:rPr lang="en-US" sz="7000" b="1" dirty="0">
                  <a:solidFill>
                    <a:srgbClr val="003399"/>
                  </a:solidFill>
                  <a:latin typeface="Arial Bold"/>
                  <a:ea typeface="Arial Bold"/>
                  <a:cs typeface="Arial Bold"/>
                  <a:sym typeface="Arial Bold"/>
                </a:rPr>
                <a:t> et </a:t>
              </a:r>
              <a:r>
                <a:rPr lang="en-US" sz="7000" b="1" dirty="0" err="1">
                  <a:solidFill>
                    <a:srgbClr val="003399"/>
                  </a:solidFill>
                  <a:latin typeface="Arial Bold"/>
                  <a:ea typeface="Arial Bold"/>
                  <a:cs typeface="Arial Bold"/>
                  <a:sym typeface="Arial Bold"/>
                </a:rPr>
                <a:t>gérer</a:t>
              </a:r>
              <a:r>
                <a:rPr lang="en-US" sz="7000" b="1" dirty="0">
                  <a:solidFill>
                    <a:srgbClr val="003399"/>
                  </a:solidFill>
                  <a:latin typeface="Arial Bold"/>
                  <a:ea typeface="Arial Bold"/>
                  <a:cs typeface="Arial Bold"/>
                  <a:sym typeface="Arial Bold"/>
                </a:rPr>
                <a:t> les </a:t>
              </a:r>
              <a:r>
                <a:rPr lang="en-US" sz="7000" b="1" dirty="0" err="1">
                  <a:solidFill>
                    <a:srgbClr val="003399"/>
                  </a:solidFill>
                  <a:latin typeface="Arial Bold"/>
                  <a:ea typeface="Arial Bold"/>
                  <a:cs typeface="Arial Bold"/>
                  <a:sym typeface="Arial Bold"/>
                </a:rPr>
                <a:t>risques</a:t>
              </a:r>
              <a:r>
                <a:rPr lang="en-US" sz="7000" b="1" dirty="0">
                  <a:solidFill>
                    <a:srgbClr val="003399"/>
                  </a:solidFill>
                  <a:latin typeface="Arial Bold"/>
                  <a:ea typeface="Arial Bold"/>
                  <a:cs typeface="Arial Bold"/>
                  <a:sym typeface="Arial Bold"/>
                </a:rPr>
                <a:t> !</a:t>
              </a:r>
            </a:p>
            <a:p>
              <a:pPr algn="ctr">
                <a:lnSpc>
                  <a:spcPts val="5759"/>
                </a:lnSpc>
              </a:pPr>
              <a:endParaRPr lang="en-US" sz="4800" b="1" dirty="0">
                <a:solidFill>
                  <a:srgbClr val="003399"/>
                </a:solidFill>
                <a:latin typeface="Arial Bold"/>
                <a:ea typeface="Arial Bold"/>
                <a:cs typeface="Arial Bold"/>
                <a:sym typeface="Arial Bold"/>
              </a:endParaRPr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153563" y="253321"/>
            <a:ext cx="12189716" cy="1087421"/>
            <a:chOff x="0" y="-104775"/>
            <a:chExt cx="13208000" cy="966597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13208000" cy="861822"/>
            </a:xfrm>
            <a:custGeom>
              <a:avLst/>
              <a:gdLst/>
              <a:ahLst/>
              <a:cxnLst/>
              <a:rect l="l" t="t" r="r" b="b"/>
              <a:pathLst>
                <a:path w="13208000" h="861822">
                  <a:moveTo>
                    <a:pt x="0" y="0"/>
                  </a:moveTo>
                  <a:lnTo>
                    <a:pt x="13208000" y="0"/>
                  </a:lnTo>
                  <a:lnTo>
                    <a:pt x="13208000" y="861822"/>
                  </a:lnTo>
                  <a:lnTo>
                    <a:pt x="0" y="861822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10" name="TextBox 10"/>
            <p:cNvSpPr txBox="1"/>
            <p:nvPr/>
          </p:nvSpPr>
          <p:spPr>
            <a:xfrm>
              <a:off x="390926" y="-104775"/>
              <a:ext cx="12817073" cy="966550"/>
            </a:xfrm>
            <a:prstGeom prst="rect">
              <a:avLst/>
            </a:prstGeom>
          </p:spPr>
          <p:txBody>
            <a:bodyPr lIns="76200" tIns="76200" rIns="76200" bIns="76200" rtlCol="0" anchor="t"/>
            <a:lstStyle/>
            <a:p>
              <a:pPr>
                <a:lnSpc>
                  <a:spcPts val="6480"/>
                </a:lnSpc>
              </a:pPr>
              <a:r>
                <a:rPr lang="en-US" sz="5000" b="1" dirty="0">
                  <a:solidFill>
                    <a:srgbClr val="003399"/>
                  </a:solidFill>
                  <a:latin typeface="Arial Bold"/>
                  <a:ea typeface="Arial Bold"/>
                  <a:cs typeface="Arial Bold"/>
                  <a:sym typeface="Arial Bold"/>
                </a:rPr>
                <a:t>Le </a:t>
              </a:r>
              <a:r>
                <a:rPr lang="en-US" sz="5000" b="1" dirty="0" err="1">
                  <a:solidFill>
                    <a:srgbClr val="003399"/>
                  </a:solidFill>
                  <a:latin typeface="Arial Bold"/>
                  <a:ea typeface="Arial Bold"/>
                  <a:cs typeface="Arial Bold"/>
                  <a:sym typeface="Arial Bold"/>
                </a:rPr>
                <a:t>rôle</a:t>
              </a:r>
              <a:r>
                <a:rPr lang="en-US" sz="5000" b="1" dirty="0">
                  <a:solidFill>
                    <a:srgbClr val="003399"/>
                  </a:solidFill>
                  <a:latin typeface="Arial Bold"/>
                  <a:ea typeface="Arial Bold"/>
                  <a:cs typeface="Arial Bold"/>
                  <a:sym typeface="Arial Bold"/>
                </a:rPr>
                <a:t> d’un </a:t>
              </a:r>
              <a:r>
                <a:rPr lang="en-US" sz="5000" b="1" dirty="0" err="1">
                  <a:solidFill>
                    <a:srgbClr val="003399"/>
                  </a:solidFill>
                  <a:latin typeface="Arial Bold"/>
                  <a:ea typeface="Arial Bold"/>
                  <a:cs typeface="Arial Bold"/>
                  <a:sym typeface="Arial Bold"/>
                </a:rPr>
                <a:t>diplômé</a:t>
              </a:r>
              <a:r>
                <a:rPr lang="en-US" sz="5000" b="1" dirty="0">
                  <a:solidFill>
                    <a:srgbClr val="003399"/>
                  </a:solidFill>
                  <a:latin typeface="Arial Bold"/>
                  <a:ea typeface="Arial Bold"/>
                  <a:cs typeface="Arial Bold"/>
                  <a:sym typeface="Arial Bold"/>
                </a:rPr>
                <a:t> HSE ?</a:t>
              </a:r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514350" y="3356445"/>
            <a:ext cx="3617007" cy="3617007"/>
            <a:chOff x="0" y="0"/>
            <a:chExt cx="812800" cy="812800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blipFill>
              <a:blip r:embed="rId3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</p:spPr>
        </p:sp>
      </p:grpSp>
      <p:grpSp>
        <p:nvGrpSpPr>
          <p:cNvPr id="13" name="Group 13"/>
          <p:cNvGrpSpPr/>
          <p:nvPr/>
        </p:nvGrpSpPr>
        <p:grpSpPr>
          <a:xfrm>
            <a:off x="5061781" y="3356445"/>
            <a:ext cx="3617007" cy="3617007"/>
            <a:chOff x="0" y="0"/>
            <a:chExt cx="812800" cy="812800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blipFill>
              <a:blip r:embed="rId4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</p:spPr>
        </p:sp>
      </p:grpSp>
      <p:grpSp>
        <p:nvGrpSpPr>
          <p:cNvPr id="15" name="Group 15"/>
          <p:cNvGrpSpPr/>
          <p:nvPr/>
        </p:nvGrpSpPr>
        <p:grpSpPr>
          <a:xfrm>
            <a:off x="9609212" y="3356445"/>
            <a:ext cx="3617007" cy="3617007"/>
            <a:chOff x="0" y="0"/>
            <a:chExt cx="812800" cy="812800"/>
          </a:xfrm>
        </p:grpSpPr>
        <p:sp>
          <p:nvSpPr>
            <p:cNvPr id="16" name="Freeform 16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blipFill>
              <a:blip r:embed="rId5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</p:spPr>
        </p:sp>
      </p:grpSp>
      <p:grpSp>
        <p:nvGrpSpPr>
          <p:cNvPr id="17" name="Group 17"/>
          <p:cNvGrpSpPr/>
          <p:nvPr/>
        </p:nvGrpSpPr>
        <p:grpSpPr>
          <a:xfrm>
            <a:off x="14156643" y="3356445"/>
            <a:ext cx="3617007" cy="3617007"/>
            <a:chOff x="0" y="0"/>
            <a:chExt cx="812800" cy="812800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blipFill>
              <a:blip r:embed="rId6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</p:spPr>
        </p:sp>
      </p:grpSp>
      <p:sp>
        <p:nvSpPr>
          <p:cNvPr id="19" name="TextBox 19"/>
          <p:cNvSpPr txBox="1"/>
          <p:nvPr/>
        </p:nvSpPr>
        <p:spPr>
          <a:xfrm>
            <a:off x="343950" y="7260774"/>
            <a:ext cx="4266036" cy="85869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240"/>
              </a:lnSpc>
            </a:pPr>
            <a:r>
              <a:rPr lang="en-US" sz="4000" b="1" dirty="0" err="1">
                <a:solidFill>
                  <a:srgbClr val="003399"/>
                </a:solidFill>
                <a:latin typeface="Arial Bold"/>
                <a:ea typeface="Arial Bold"/>
                <a:cs typeface="Arial Bold"/>
                <a:sym typeface="Arial Bold"/>
              </a:rPr>
              <a:t>Santé</a:t>
            </a:r>
            <a:r>
              <a:rPr lang="en-US" sz="4000" b="1" dirty="0">
                <a:solidFill>
                  <a:srgbClr val="003399"/>
                </a:solidFill>
                <a:latin typeface="Arial Bold"/>
                <a:ea typeface="Arial Bold"/>
                <a:cs typeface="Arial Bold"/>
                <a:sym typeface="Arial Bold"/>
              </a:rPr>
              <a:t> et </a:t>
            </a:r>
            <a:r>
              <a:rPr lang="en-US" sz="4000" b="1" dirty="0" err="1">
                <a:solidFill>
                  <a:srgbClr val="003399"/>
                </a:solidFill>
                <a:latin typeface="Arial Bold"/>
                <a:ea typeface="Arial Bold"/>
                <a:cs typeface="Arial Bold"/>
                <a:sym typeface="Arial Bold"/>
              </a:rPr>
              <a:t>Sécurité</a:t>
            </a:r>
            <a:endParaRPr lang="en-US" sz="4000" b="1" dirty="0">
              <a:solidFill>
                <a:srgbClr val="003399"/>
              </a:solidFill>
              <a:latin typeface="Arial Bold"/>
              <a:ea typeface="Arial Bold"/>
              <a:cs typeface="Arial Bold"/>
              <a:sym typeface="Arial Bold"/>
            </a:endParaRPr>
          </a:p>
          <a:p>
            <a:pPr algn="ctr">
              <a:lnSpc>
                <a:spcPts val="3240"/>
              </a:lnSpc>
            </a:pPr>
            <a:r>
              <a:rPr lang="en-US" sz="4000" b="1" dirty="0">
                <a:solidFill>
                  <a:srgbClr val="003399"/>
                </a:solidFill>
                <a:latin typeface="Arial Bold"/>
                <a:ea typeface="Arial Bold"/>
                <a:cs typeface="Arial Bold"/>
                <a:sym typeface="Arial Bold"/>
              </a:rPr>
              <a:t>au Travail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4876801" y="7261125"/>
            <a:ext cx="3401784" cy="85869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240"/>
              </a:lnSpc>
            </a:pPr>
            <a:r>
              <a:rPr lang="en-US" sz="4000" b="1" dirty="0" err="1">
                <a:solidFill>
                  <a:srgbClr val="003399"/>
                </a:solidFill>
                <a:latin typeface="Arial Bold"/>
                <a:ea typeface="Arial Bold"/>
                <a:cs typeface="Arial Bold"/>
                <a:sym typeface="Arial Bold"/>
              </a:rPr>
              <a:t>Sécurité</a:t>
            </a:r>
            <a:r>
              <a:rPr lang="en-US" sz="4000" b="1" dirty="0">
                <a:solidFill>
                  <a:srgbClr val="003399"/>
                </a:solidFill>
                <a:latin typeface="Arial Bold"/>
                <a:ea typeface="Arial Bold"/>
                <a:cs typeface="Arial Bold"/>
                <a:sym typeface="Arial Bold"/>
              </a:rPr>
              <a:t> des installations</a:t>
            </a:r>
          </a:p>
        </p:txBody>
      </p:sp>
      <p:sp>
        <p:nvSpPr>
          <p:cNvPr id="21" name="TextBox 21"/>
          <p:cNvSpPr txBox="1"/>
          <p:nvPr/>
        </p:nvSpPr>
        <p:spPr>
          <a:xfrm>
            <a:off x="9957267" y="7261125"/>
            <a:ext cx="2920898" cy="12690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240"/>
              </a:lnSpc>
            </a:pPr>
            <a:r>
              <a:rPr lang="en-US" sz="4000" b="1" dirty="0">
                <a:solidFill>
                  <a:srgbClr val="003399"/>
                </a:solidFill>
                <a:latin typeface="Arial Bold"/>
                <a:ea typeface="Arial Bold"/>
                <a:cs typeface="Arial Bold"/>
                <a:sym typeface="Arial Bold"/>
              </a:rPr>
              <a:t>Protection des populations</a:t>
            </a:r>
          </a:p>
        </p:txBody>
      </p:sp>
      <p:sp>
        <p:nvSpPr>
          <p:cNvPr id="22" name="TextBox 22"/>
          <p:cNvSpPr txBox="1"/>
          <p:nvPr/>
        </p:nvSpPr>
        <p:spPr>
          <a:xfrm>
            <a:off x="13986241" y="7282288"/>
            <a:ext cx="3957809" cy="85869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239"/>
              </a:lnSpc>
            </a:pPr>
            <a:r>
              <a:rPr lang="en-US" sz="4000" b="1" dirty="0">
                <a:solidFill>
                  <a:srgbClr val="003399"/>
                </a:solidFill>
                <a:latin typeface="Arial Bold"/>
                <a:ea typeface="Arial Bold"/>
                <a:cs typeface="Arial Bold"/>
                <a:sym typeface="Arial Bold"/>
              </a:rPr>
              <a:t>Protection de </a:t>
            </a:r>
            <a:r>
              <a:rPr lang="en-US" sz="4000" b="1" dirty="0" err="1">
                <a:solidFill>
                  <a:srgbClr val="003399"/>
                </a:solidFill>
                <a:latin typeface="Arial Bold"/>
                <a:ea typeface="Arial Bold"/>
                <a:cs typeface="Arial Bold"/>
                <a:sym typeface="Arial Bold"/>
              </a:rPr>
              <a:t>l'environnement</a:t>
            </a:r>
            <a:endParaRPr lang="en-US" sz="4000" b="1" dirty="0">
              <a:solidFill>
                <a:srgbClr val="003399"/>
              </a:solidFill>
              <a:latin typeface="Arial Bold"/>
              <a:ea typeface="Arial Bold"/>
              <a:cs typeface="Arial Bold"/>
              <a:sym typeface="Arial Bold"/>
            </a:endParaRPr>
          </a:p>
        </p:txBody>
      </p:sp>
      <p:pic>
        <p:nvPicPr>
          <p:cNvPr id="23" name="Image 22">
            <a:extLst>
              <a:ext uri="{FF2B5EF4-FFF2-40B4-BE49-F238E27FC236}">
                <a16:creationId xmlns:a16="http://schemas.microsoft.com/office/drawing/2014/main" id="{A5AC2A59-0F35-4F33-AC0F-E1E2DC64F2F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6289649" y="9364438"/>
            <a:ext cx="1590675" cy="714375"/>
          </a:xfrm>
          <a:prstGeom prst="rect">
            <a:avLst/>
          </a:prstGeom>
        </p:spPr>
      </p:pic>
    </p:spTree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228600" y="8473986"/>
            <a:ext cx="18719118" cy="1813014"/>
            <a:chOff x="0" y="0"/>
            <a:chExt cx="13208000" cy="12192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3208000" cy="1219200"/>
            </a:xfrm>
            <a:custGeom>
              <a:avLst/>
              <a:gdLst/>
              <a:ahLst/>
              <a:cxnLst/>
              <a:rect l="l" t="t" r="r" b="b"/>
              <a:pathLst>
                <a:path w="13208000" h="1219200">
                  <a:moveTo>
                    <a:pt x="0" y="1219200"/>
                  </a:moveTo>
                  <a:lnTo>
                    <a:pt x="0" y="1016000"/>
                  </a:lnTo>
                  <a:lnTo>
                    <a:pt x="13208000" y="0"/>
                  </a:lnTo>
                  <a:lnTo>
                    <a:pt x="13208000" y="1219200"/>
                  </a:lnTo>
                  <a:lnTo>
                    <a:pt x="0" y="1219200"/>
                  </a:lnTo>
                  <a:close/>
                </a:path>
              </a:pathLst>
            </a:custGeom>
            <a:solidFill>
              <a:srgbClr val="003A7A"/>
            </a:solidFill>
          </p:spPr>
        </p:sp>
      </p:grpSp>
      <p:sp>
        <p:nvSpPr>
          <p:cNvPr id="4" name="Freeform 4"/>
          <p:cNvSpPr/>
          <p:nvPr/>
        </p:nvSpPr>
        <p:spPr>
          <a:xfrm>
            <a:off x="14103599" y="740371"/>
            <a:ext cx="5916280" cy="3512791"/>
          </a:xfrm>
          <a:custGeom>
            <a:avLst/>
            <a:gdLst/>
            <a:ahLst/>
            <a:cxnLst/>
            <a:rect l="l" t="t" r="r" b="b"/>
            <a:pathLst>
              <a:path w="5916280" h="3512791">
                <a:moveTo>
                  <a:pt x="0" y="0"/>
                </a:moveTo>
                <a:lnTo>
                  <a:pt x="5916280" y="0"/>
                </a:lnTo>
                <a:lnTo>
                  <a:pt x="5916280" y="3512792"/>
                </a:lnTo>
                <a:lnTo>
                  <a:pt x="0" y="3512792"/>
                </a:lnTo>
                <a:lnTo>
                  <a:pt x="0" y="0"/>
                </a:lnTo>
                <a:close/>
              </a:path>
            </a:pathLst>
          </a:custGeo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14426931" y="160420"/>
            <a:ext cx="3707506" cy="695521"/>
          </a:xfrm>
          <a:custGeom>
            <a:avLst/>
            <a:gdLst/>
            <a:ahLst/>
            <a:cxnLst/>
            <a:rect l="l" t="t" r="r" b="b"/>
            <a:pathLst>
              <a:path w="3707506" h="695521">
                <a:moveTo>
                  <a:pt x="0" y="0"/>
                </a:moveTo>
                <a:lnTo>
                  <a:pt x="3707506" y="0"/>
                </a:lnTo>
                <a:lnTo>
                  <a:pt x="3707506" y="695522"/>
                </a:lnTo>
                <a:lnTo>
                  <a:pt x="0" y="695522"/>
                </a:lnTo>
                <a:lnTo>
                  <a:pt x="0" y="0"/>
                </a:lnTo>
                <a:close/>
              </a:path>
            </a:pathLst>
          </a:custGeom>
          <a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 l="-29911"/>
            </a:stretch>
          </a:blipFill>
        </p:spPr>
      </p:sp>
      <p:grpSp>
        <p:nvGrpSpPr>
          <p:cNvPr id="6" name="Group 6"/>
          <p:cNvGrpSpPr/>
          <p:nvPr/>
        </p:nvGrpSpPr>
        <p:grpSpPr>
          <a:xfrm>
            <a:off x="449136" y="2106249"/>
            <a:ext cx="3488735" cy="4293827"/>
            <a:chOff x="0" y="0"/>
            <a:chExt cx="660400" cy="812800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660400" cy="812800"/>
            </a:xfrm>
            <a:custGeom>
              <a:avLst/>
              <a:gdLst/>
              <a:ahLst/>
              <a:cxnLst/>
              <a:rect l="l" t="t" r="r" b="b"/>
              <a:pathLst>
                <a:path w="660400" h="812800">
                  <a:moveTo>
                    <a:pt x="220252" y="19070"/>
                  </a:moveTo>
                  <a:cubicBezTo>
                    <a:pt x="254000" y="7556"/>
                    <a:pt x="292600" y="0"/>
                    <a:pt x="330378" y="0"/>
                  </a:cubicBezTo>
                  <a:cubicBezTo>
                    <a:pt x="368157" y="0"/>
                    <a:pt x="404509" y="6476"/>
                    <a:pt x="438009" y="17990"/>
                  </a:cubicBezTo>
                  <a:cubicBezTo>
                    <a:pt x="438723" y="18350"/>
                    <a:pt x="439435" y="18350"/>
                    <a:pt x="440148" y="18710"/>
                  </a:cubicBezTo>
                  <a:cubicBezTo>
                    <a:pt x="565955" y="64765"/>
                    <a:pt x="658618" y="186379"/>
                    <a:pt x="660400" y="328502"/>
                  </a:cubicBezTo>
                  <a:lnTo>
                    <a:pt x="660400" y="812800"/>
                  </a:lnTo>
                  <a:lnTo>
                    <a:pt x="0" y="812800"/>
                  </a:lnTo>
                  <a:lnTo>
                    <a:pt x="0" y="328861"/>
                  </a:lnTo>
                  <a:cubicBezTo>
                    <a:pt x="1782" y="185660"/>
                    <a:pt x="93019" y="64045"/>
                    <a:pt x="220252" y="19070"/>
                  </a:cubicBezTo>
                  <a:close/>
                </a:path>
              </a:pathLst>
            </a:custGeom>
            <a:solidFill>
              <a:srgbClr val="003399"/>
            </a:solidFill>
          </p:spPr>
        </p:sp>
        <p:sp>
          <p:nvSpPr>
            <p:cNvPr id="8" name="TextBox 8"/>
            <p:cNvSpPr txBox="1"/>
            <p:nvPr/>
          </p:nvSpPr>
          <p:spPr>
            <a:xfrm>
              <a:off x="0" y="88900"/>
              <a:ext cx="660400" cy="723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9" name="Group 9"/>
          <p:cNvGrpSpPr/>
          <p:nvPr/>
        </p:nvGrpSpPr>
        <p:grpSpPr>
          <a:xfrm>
            <a:off x="5075701" y="2106249"/>
            <a:ext cx="3488735" cy="4293827"/>
            <a:chOff x="0" y="0"/>
            <a:chExt cx="660400" cy="812800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660400" cy="812800"/>
            </a:xfrm>
            <a:custGeom>
              <a:avLst/>
              <a:gdLst/>
              <a:ahLst/>
              <a:cxnLst/>
              <a:rect l="l" t="t" r="r" b="b"/>
              <a:pathLst>
                <a:path w="660400" h="812800">
                  <a:moveTo>
                    <a:pt x="220252" y="19070"/>
                  </a:moveTo>
                  <a:cubicBezTo>
                    <a:pt x="254000" y="7556"/>
                    <a:pt x="292600" y="0"/>
                    <a:pt x="330378" y="0"/>
                  </a:cubicBezTo>
                  <a:cubicBezTo>
                    <a:pt x="368157" y="0"/>
                    <a:pt x="404509" y="6476"/>
                    <a:pt x="438009" y="17990"/>
                  </a:cubicBezTo>
                  <a:cubicBezTo>
                    <a:pt x="438723" y="18350"/>
                    <a:pt x="439435" y="18350"/>
                    <a:pt x="440148" y="18710"/>
                  </a:cubicBezTo>
                  <a:cubicBezTo>
                    <a:pt x="565955" y="64765"/>
                    <a:pt x="658618" y="186379"/>
                    <a:pt x="660400" y="328502"/>
                  </a:cubicBezTo>
                  <a:lnTo>
                    <a:pt x="660400" y="812800"/>
                  </a:lnTo>
                  <a:lnTo>
                    <a:pt x="0" y="812800"/>
                  </a:lnTo>
                  <a:lnTo>
                    <a:pt x="0" y="328861"/>
                  </a:lnTo>
                  <a:cubicBezTo>
                    <a:pt x="1782" y="185660"/>
                    <a:pt x="93019" y="64045"/>
                    <a:pt x="220252" y="19070"/>
                  </a:cubicBezTo>
                  <a:close/>
                </a:path>
              </a:pathLst>
            </a:custGeom>
            <a:solidFill>
              <a:srgbClr val="003399"/>
            </a:solidFill>
          </p:spPr>
        </p:sp>
        <p:sp>
          <p:nvSpPr>
            <p:cNvPr id="11" name="TextBox 11"/>
            <p:cNvSpPr txBox="1"/>
            <p:nvPr/>
          </p:nvSpPr>
          <p:spPr>
            <a:xfrm>
              <a:off x="0" y="88900"/>
              <a:ext cx="660400" cy="723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2" name="Group 12"/>
          <p:cNvGrpSpPr/>
          <p:nvPr/>
        </p:nvGrpSpPr>
        <p:grpSpPr>
          <a:xfrm>
            <a:off x="9702267" y="2106249"/>
            <a:ext cx="3488735" cy="4293827"/>
            <a:chOff x="0" y="0"/>
            <a:chExt cx="660400" cy="812800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660400" cy="812800"/>
            </a:xfrm>
            <a:custGeom>
              <a:avLst/>
              <a:gdLst/>
              <a:ahLst/>
              <a:cxnLst/>
              <a:rect l="l" t="t" r="r" b="b"/>
              <a:pathLst>
                <a:path w="660400" h="812800">
                  <a:moveTo>
                    <a:pt x="220252" y="19070"/>
                  </a:moveTo>
                  <a:cubicBezTo>
                    <a:pt x="254000" y="7556"/>
                    <a:pt x="292600" y="0"/>
                    <a:pt x="330378" y="0"/>
                  </a:cubicBezTo>
                  <a:cubicBezTo>
                    <a:pt x="368157" y="0"/>
                    <a:pt x="404509" y="6476"/>
                    <a:pt x="438009" y="17990"/>
                  </a:cubicBezTo>
                  <a:cubicBezTo>
                    <a:pt x="438723" y="18350"/>
                    <a:pt x="439435" y="18350"/>
                    <a:pt x="440148" y="18710"/>
                  </a:cubicBezTo>
                  <a:cubicBezTo>
                    <a:pt x="565955" y="64765"/>
                    <a:pt x="658618" y="186379"/>
                    <a:pt x="660400" y="328502"/>
                  </a:cubicBezTo>
                  <a:lnTo>
                    <a:pt x="660400" y="812800"/>
                  </a:lnTo>
                  <a:lnTo>
                    <a:pt x="0" y="812800"/>
                  </a:lnTo>
                  <a:lnTo>
                    <a:pt x="0" y="328861"/>
                  </a:lnTo>
                  <a:cubicBezTo>
                    <a:pt x="1782" y="185660"/>
                    <a:pt x="93019" y="64045"/>
                    <a:pt x="220252" y="19070"/>
                  </a:cubicBezTo>
                  <a:close/>
                </a:path>
              </a:pathLst>
            </a:custGeom>
            <a:solidFill>
              <a:srgbClr val="003399"/>
            </a:solidFill>
          </p:spPr>
        </p:sp>
        <p:sp>
          <p:nvSpPr>
            <p:cNvPr id="14" name="TextBox 14"/>
            <p:cNvSpPr txBox="1"/>
            <p:nvPr/>
          </p:nvSpPr>
          <p:spPr>
            <a:xfrm>
              <a:off x="0" y="88900"/>
              <a:ext cx="660400" cy="723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5" name="Group 15"/>
          <p:cNvGrpSpPr/>
          <p:nvPr/>
        </p:nvGrpSpPr>
        <p:grpSpPr>
          <a:xfrm>
            <a:off x="14328832" y="2106249"/>
            <a:ext cx="3488735" cy="4293827"/>
            <a:chOff x="0" y="0"/>
            <a:chExt cx="660400" cy="812800"/>
          </a:xfrm>
        </p:grpSpPr>
        <p:sp>
          <p:nvSpPr>
            <p:cNvPr id="16" name="Freeform 16"/>
            <p:cNvSpPr/>
            <p:nvPr/>
          </p:nvSpPr>
          <p:spPr>
            <a:xfrm>
              <a:off x="0" y="0"/>
              <a:ext cx="660400" cy="812800"/>
            </a:xfrm>
            <a:custGeom>
              <a:avLst/>
              <a:gdLst/>
              <a:ahLst/>
              <a:cxnLst/>
              <a:rect l="l" t="t" r="r" b="b"/>
              <a:pathLst>
                <a:path w="660400" h="812800">
                  <a:moveTo>
                    <a:pt x="220252" y="19070"/>
                  </a:moveTo>
                  <a:cubicBezTo>
                    <a:pt x="254000" y="7556"/>
                    <a:pt x="292600" y="0"/>
                    <a:pt x="330378" y="0"/>
                  </a:cubicBezTo>
                  <a:cubicBezTo>
                    <a:pt x="368157" y="0"/>
                    <a:pt x="404509" y="6476"/>
                    <a:pt x="438009" y="17990"/>
                  </a:cubicBezTo>
                  <a:cubicBezTo>
                    <a:pt x="438723" y="18350"/>
                    <a:pt x="439435" y="18350"/>
                    <a:pt x="440148" y="18710"/>
                  </a:cubicBezTo>
                  <a:cubicBezTo>
                    <a:pt x="565955" y="64765"/>
                    <a:pt x="658618" y="186379"/>
                    <a:pt x="660400" y="328502"/>
                  </a:cubicBezTo>
                  <a:lnTo>
                    <a:pt x="660400" y="812800"/>
                  </a:lnTo>
                  <a:lnTo>
                    <a:pt x="0" y="812800"/>
                  </a:lnTo>
                  <a:lnTo>
                    <a:pt x="0" y="328861"/>
                  </a:lnTo>
                  <a:cubicBezTo>
                    <a:pt x="1782" y="185660"/>
                    <a:pt x="93019" y="64045"/>
                    <a:pt x="220252" y="19070"/>
                  </a:cubicBezTo>
                  <a:close/>
                </a:path>
              </a:pathLst>
            </a:custGeom>
            <a:solidFill>
              <a:srgbClr val="003399"/>
            </a:solidFill>
          </p:spPr>
        </p:sp>
        <p:sp>
          <p:nvSpPr>
            <p:cNvPr id="17" name="TextBox 17"/>
            <p:cNvSpPr txBox="1"/>
            <p:nvPr/>
          </p:nvSpPr>
          <p:spPr>
            <a:xfrm>
              <a:off x="0" y="88900"/>
              <a:ext cx="660400" cy="723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8" name="Group 18"/>
          <p:cNvGrpSpPr/>
          <p:nvPr/>
        </p:nvGrpSpPr>
        <p:grpSpPr>
          <a:xfrm>
            <a:off x="2289498" y="5781367"/>
            <a:ext cx="2882198" cy="2882198"/>
            <a:chOff x="0" y="0"/>
            <a:chExt cx="812800" cy="812800"/>
          </a:xfrm>
        </p:grpSpPr>
        <p:sp>
          <p:nvSpPr>
            <p:cNvPr id="19" name="Freeform 19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blipFill>
              <a:blip r:embed="rId4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fr-FR" dirty="0"/>
            </a:p>
          </p:txBody>
        </p:sp>
      </p:grpSp>
      <p:sp>
        <p:nvSpPr>
          <p:cNvPr id="20" name="TextBox 20"/>
          <p:cNvSpPr txBox="1"/>
          <p:nvPr/>
        </p:nvSpPr>
        <p:spPr>
          <a:xfrm>
            <a:off x="4422431" y="8430050"/>
            <a:ext cx="13153550" cy="197413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5040"/>
              </a:lnSpc>
            </a:pPr>
            <a:endParaRPr dirty="0"/>
          </a:p>
          <a:p>
            <a:pPr algn="ctr">
              <a:lnSpc>
                <a:spcPts val="5040"/>
              </a:lnSpc>
            </a:pPr>
            <a:endParaRPr dirty="0"/>
          </a:p>
          <a:p>
            <a:pPr algn="ctr">
              <a:lnSpc>
                <a:spcPts val="5040"/>
              </a:lnSpc>
            </a:pPr>
            <a:r>
              <a:rPr lang="en-US" sz="6000" b="1" dirty="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rPr>
              <a:t>Des métiers au service des </a:t>
            </a:r>
            <a:r>
              <a:rPr lang="en-US" sz="6000" b="1" dirty="0" err="1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rPr>
              <a:t>autres</a:t>
            </a:r>
            <a:endParaRPr lang="en-US" sz="6000" b="1" dirty="0">
              <a:solidFill>
                <a:srgbClr val="FFFFFF"/>
              </a:solidFill>
              <a:latin typeface="Arial Bold"/>
              <a:ea typeface="Arial Bold"/>
              <a:cs typeface="Arial Bold"/>
              <a:sym typeface="Arial Bold"/>
            </a:endParaRPr>
          </a:p>
        </p:txBody>
      </p:sp>
      <p:grpSp>
        <p:nvGrpSpPr>
          <p:cNvPr id="21" name="Group 21"/>
          <p:cNvGrpSpPr/>
          <p:nvPr/>
        </p:nvGrpSpPr>
        <p:grpSpPr>
          <a:xfrm>
            <a:off x="7119917" y="5752806"/>
            <a:ext cx="2882198" cy="2882198"/>
            <a:chOff x="0" y="0"/>
            <a:chExt cx="812800" cy="812800"/>
          </a:xfrm>
        </p:grpSpPr>
        <p:sp>
          <p:nvSpPr>
            <p:cNvPr id="22" name="Freeform 22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blipFill>
              <a:blip r:embed="rId5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</p:spPr>
        </p:sp>
      </p:grpSp>
      <p:grpSp>
        <p:nvGrpSpPr>
          <p:cNvPr id="23" name="Group 23"/>
          <p:cNvGrpSpPr/>
          <p:nvPr/>
        </p:nvGrpSpPr>
        <p:grpSpPr>
          <a:xfrm>
            <a:off x="11722208" y="5791202"/>
            <a:ext cx="2882198" cy="2882198"/>
            <a:chOff x="0" y="0"/>
            <a:chExt cx="812800" cy="812800"/>
          </a:xfrm>
        </p:grpSpPr>
        <p:sp>
          <p:nvSpPr>
            <p:cNvPr id="24" name="Freeform 24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blipFill>
              <a:blip r:embed="rId6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</p:spPr>
        </p:sp>
      </p:grpSp>
      <p:sp>
        <p:nvSpPr>
          <p:cNvPr id="25" name="TextBox 25"/>
          <p:cNvSpPr txBox="1"/>
          <p:nvPr/>
        </p:nvSpPr>
        <p:spPr>
          <a:xfrm>
            <a:off x="685799" y="575596"/>
            <a:ext cx="12201933" cy="74757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5832"/>
              </a:lnSpc>
            </a:pPr>
            <a:r>
              <a:rPr lang="en-US" sz="5000" b="1" spc="-7" dirty="0">
                <a:solidFill>
                  <a:srgbClr val="003399"/>
                </a:solidFill>
                <a:latin typeface="Arial Bold"/>
                <a:ea typeface="Arial Bold"/>
                <a:cs typeface="Arial Bold"/>
                <a:sym typeface="Arial Bold"/>
              </a:rPr>
              <a:t>Des </a:t>
            </a:r>
            <a:r>
              <a:rPr lang="en-US" sz="5000" b="1" spc="-7" dirty="0" err="1">
                <a:solidFill>
                  <a:srgbClr val="003399"/>
                </a:solidFill>
                <a:latin typeface="Arial Bold"/>
                <a:ea typeface="Arial Bold"/>
                <a:cs typeface="Arial Bold"/>
                <a:sym typeface="Arial Bold"/>
              </a:rPr>
              <a:t>exemples</a:t>
            </a:r>
            <a:r>
              <a:rPr lang="en-US" sz="5000" b="1" spc="-7" dirty="0">
                <a:solidFill>
                  <a:srgbClr val="003399"/>
                </a:solidFill>
                <a:latin typeface="Arial Bold"/>
                <a:ea typeface="Arial Bold"/>
                <a:cs typeface="Arial Bold"/>
                <a:sym typeface="Arial Bold"/>
              </a:rPr>
              <a:t> de métiers HSE</a:t>
            </a:r>
          </a:p>
        </p:txBody>
      </p:sp>
      <p:sp>
        <p:nvSpPr>
          <p:cNvPr id="26" name="TextBox 26"/>
          <p:cNvSpPr txBox="1"/>
          <p:nvPr/>
        </p:nvSpPr>
        <p:spPr>
          <a:xfrm>
            <a:off x="14555629" y="2912292"/>
            <a:ext cx="2946947" cy="311085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3536"/>
              </a:lnSpc>
              <a:spcBef>
                <a:spcPct val="0"/>
              </a:spcBef>
            </a:pPr>
            <a:r>
              <a:rPr lang="en-US" sz="4000" u="none" strike="noStrike" spc="-6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Officier</a:t>
            </a:r>
            <a:r>
              <a:rPr lang="en-US" sz="4000" u="none" strike="noStrike" spc="-6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4000" u="none" strike="noStrike" spc="-6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Sapeur</a:t>
            </a:r>
            <a:r>
              <a:rPr lang="en-US" sz="4000" u="none" strike="noStrike" spc="-6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-Pompier </a:t>
            </a:r>
          </a:p>
          <a:p>
            <a:pPr marL="0" lvl="0" indent="0" algn="ctr">
              <a:lnSpc>
                <a:spcPts val="3536"/>
              </a:lnSpc>
              <a:spcBef>
                <a:spcPct val="0"/>
              </a:spcBef>
            </a:pPr>
            <a:r>
              <a:rPr lang="en-US" sz="2400" u="none" strike="noStrike" spc="-6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(sur concours)</a:t>
            </a:r>
          </a:p>
          <a:p>
            <a:pPr marL="0" lvl="0" indent="0" algn="ctr">
              <a:lnSpc>
                <a:spcPts val="3536"/>
              </a:lnSpc>
              <a:spcBef>
                <a:spcPct val="0"/>
              </a:spcBef>
            </a:pPr>
            <a:r>
              <a:rPr lang="en-US" sz="2400" u="none" strike="noStrike" spc="-6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   </a:t>
            </a:r>
            <a:r>
              <a:rPr lang="en-US" sz="2400" b="1" u="none" strike="noStrike" spc="-6" dirty="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rPr>
              <a:t>Bac +2 :</a:t>
            </a:r>
            <a:r>
              <a:rPr lang="en-US" sz="2400" u="none" strike="noStrike" spc="-6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Lieutenant</a:t>
            </a:r>
          </a:p>
          <a:p>
            <a:pPr marL="0" lvl="0" indent="0" algn="ctr">
              <a:lnSpc>
                <a:spcPts val="3536"/>
              </a:lnSpc>
              <a:spcBef>
                <a:spcPct val="0"/>
              </a:spcBef>
            </a:pPr>
            <a:r>
              <a:rPr lang="en-US" sz="2400" u="none" strike="noStrike" spc="-6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   </a:t>
            </a:r>
            <a:r>
              <a:rPr lang="en-US" sz="2400" b="1" u="none" strike="noStrike" spc="-6" dirty="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rPr>
              <a:t>Bac +3 :</a:t>
            </a:r>
            <a:r>
              <a:rPr lang="en-US" sz="2400" u="none" strike="noStrike" spc="-6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Capitaine</a:t>
            </a:r>
          </a:p>
        </p:txBody>
      </p:sp>
      <p:sp>
        <p:nvSpPr>
          <p:cNvPr id="27" name="TextBox 27"/>
          <p:cNvSpPr txBox="1"/>
          <p:nvPr/>
        </p:nvSpPr>
        <p:spPr>
          <a:xfrm>
            <a:off x="222338" y="3315792"/>
            <a:ext cx="3942330" cy="20269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885"/>
              </a:lnSpc>
            </a:pPr>
            <a:r>
              <a:rPr lang="en-US" sz="4000" spc="-7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Chargé de la </a:t>
            </a:r>
            <a:r>
              <a:rPr lang="en-US" sz="4000" spc="-7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prévention</a:t>
            </a:r>
            <a:r>
              <a:rPr lang="en-US" sz="4000" spc="-7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des </a:t>
            </a:r>
            <a:r>
              <a:rPr lang="en-US" sz="4000" spc="-7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risques</a:t>
            </a:r>
            <a:r>
              <a:rPr lang="en-US" sz="4000" spc="-7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(</a:t>
            </a:r>
            <a:r>
              <a:rPr lang="en-US" sz="4000" spc="-7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préventeur</a:t>
            </a:r>
            <a:r>
              <a:rPr lang="en-US" sz="4000" spc="-7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)</a:t>
            </a:r>
          </a:p>
        </p:txBody>
      </p:sp>
      <p:sp>
        <p:nvSpPr>
          <p:cNvPr id="28" name="TextBox 28"/>
          <p:cNvSpPr txBox="1"/>
          <p:nvPr/>
        </p:nvSpPr>
        <p:spPr>
          <a:xfrm>
            <a:off x="4848904" y="3953683"/>
            <a:ext cx="3942330" cy="100027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884"/>
              </a:lnSpc>
            </a:pPr>
            <a:r>
              <a:rPr lang="en-US" sz="4000" spc="-7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Technicien</a:t>
            </a:r>
            <a:r>
              <a:rPr lang="en-US" sz="4000" spc="-7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</a:p>
          <a:p>
            <a:pPr algn="ctr">
              <a:lnSpc>
                <a:spcPts val="3885"/>
              </a:lnSpc>
            </a:pPr>
            <a:r>
              <a:rPr lang="en-US" sz="4000" spc="-7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HSE</a:t>
            </a:r>
          </a:p>
        </p:txBody>
      </p:sp>
      <p:sp>
        <p:nvSpPr>
          <p:cNvPr id="29" name="TextBox 29"/>
          <p:cNvSpPr txBox="1"/>
          <p:nvPr/>
        </p:nvSpPr>
        <p:spPr>
          <a:xfrm>
            <a:off x="9475469" y="3953683"/>
            <a:ext cx="3942330" cy="100027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884"/>
              </a:lnSpc>
            </a:pPr>
            <a:r>
              <a:rPr lang="en-US" sz="4000" spc="-7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Animateur </a:t>
            </a:r>
          </a:p>
          <a:p>
            <a:pPr algn="ctr">
              <a:lnSpc>
                <a:spcPts val="3885"/>
              </a:lnSpc>
            </a:pPr>
            <a:r>
              <a:rPr lang="en-US" sz="4000" spc="-7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sécurité</a:t>
            </a:r>
            <a:endParaRPr lang="en-US" sz="4000" spc="-7" dirty="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0" name="Image 29">
            <a:extLst>
              <a:ext uri="{FF2B5EF4-FFF2-40B4-BE49-F238E27FC236}">
                <a16:creationId xmlns:a16="http://schemas.microsoft.com/office/drawing/2014/main" id="{33E57ABE-CB25-4DD6-BD53-2E6A7D05094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6543762" y="8714688"/>
            <a:ext cx="1590675" cy="714375"/>
          </a:xfrm>
          <a:prstGeom prst="rect">
            <a:avLst/>
          </a:prstGeom>
        </p:spPr>
      </p:pic>
    </p:spTree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14426931" y="160420"/>
            <a:ext cx="3707506" cy="695521"/>
          </a:xfrm>
          <a:custGeom>
            <a:avLst/>
            <a:gdLst/>
            <a:ahLst/>
            <a:cxnLst/>
            <a:rect l="l" t="t" r="r" b="b"/>
            <a:pathLst>
              <a:path w="3707506" h="695521">
                <a:moveTo>
                  <a:pt x="0" y="0"/>
                </a:moveTo>
                <a:lnTo>
                  <a:pt x="3707506" y="0"/>
                </a:lnTo>
                <a:lnTo>
                  <a:pt x="3707506" y="695522"/>
                </a:lnTo>
                <a:lnTo>
                  <a:pt x="0" y="695522"/>
                </a:lnTo>
                <a:lnTo>
                  <a:pt x="0" y="0"/>
                </a:lnTo>
                <a:close/>
              </a:path>
            </a:pathLst>
          </a:custGeom>
          <a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 l="-29911"/>
            </a:stretch>
          </a:blipFill>
        </p:spPr>
      </p:sp>
      <p:grpSp>
        <p:nvGrpSpPr>
          <p:cNvPr id="4" name="Group 4"/>
          <p:cNvGrpSpPr/>
          <p:nvPr/>
        </p:nvGrpSpPr>
        <p:grpSpPr>
          <a:xfrm>
            <a:off x="-381000" y="8473986"/>
            <a:ext cx="18871518" cy="1813014"/>
            <a:chOff x="0" y="0"/>
            <a:chExt cx="13208000" cy="121920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13208000" cy="1219200"/>
            </a:xfrm>
            <a:custGeom>
              <a:avLst/>
              <a:gdLst/>
              <a:ahLst/>
              <a:cxnLst/>
              <a:rect l="l" t="t" r="r" b="b"/>
              <a:pathLst>
                <a:path w="13208000" h="1219200">
                  <a:moveTo>
                    <a:pt x="0" y="1219200"/>
                  </a:moveTo>
                  <a:lnTo>
                    <a:pt x="0" y="1016000"/>
                  </a:lnTo>
                  <a:lnTo>
                    <a:pt x="13208000" y="0"/>
                  </a:lnTo>
                  <a:lnTo>
                    <a:pt x="13208000" y="1219200"/>
                  </a:lnTo>
                  <a:lnTo>
                    <a:pt x="0" y="1219200"/>
                  </a:lnTo>
                  <a:close/>
                </a:path>
              </a:pathLst>
            </a:custGeom>
            <a:solidFill>
              <a:srgbClr val="003A7A"/>
            </a:solidFill>
          </p:spPr>
        </p:sp>
      </p:grpSp>
      <p:sp>
        <p:nvSpPr>
          <p:cNvPr id="6" name="TextBox 6"/>
          <p:cNvSpPr txBox="1"/>
          <p:nvPr/>
        </p:nvSpPr>
        <p:spPr>
          <a:xfrm>
            <a:off x="381000" y="2016325"/>
            <a:ext cx="17506923" cy="502701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560592" lvl="1" indent="-280296" algn="l">
              <a:lnSpc>
                <a:spcPts val="5575"/>
              </a:lnSpc>
              <a:buFont typeface="Arial"/>
              <a:buChar char="•"/>
            </a:pPr>
            <a:r>
              <a:rPr lang="en-US" sz="6000" dirty="0" err="1">
                <a:solidFill>
                  <a:srgbClr val="003A7A"/>
                </a:solidFill>
                <a:latin typeface="Arial"/>
                <a:ea typeface="Arial"/>
                <a:cs typeface="Arial"/>
                <a:sym typeface="Arial"/>
              </a:rPr>
              <a:t>Analyser</a:t>
            </a:r>
            <a:r>
              <a:rPr lang="en-US" sz="6000" dirty="0">
                <a:solidFill>
                  <a:srgbClr val="003A7A"/>
                </a:solidFill>
                <a:latin typeface="Arial"/>
                <a:ea typeface="Arial"/>
                <a:cs typeface="Arial"/>
                <a:sym typeface="Arial"/>
              </a:rPr>
              <a:t> les </a:t>
            </a:r>
            <a:r>
              <a:rPr lang="en-US" sz="6000" dirty="0" err="1">
                <a:solidFill>
                  <a:srgbClr val="003A7A"/>
                </a:solidFill>
                <a:latin typeface="Arial"/>
                <a:ea typeface="Arial"/>
                <a:cs typeface="Arial"/>
                <a:sym typeface="Arial"/>
              </a:rPr>
              <a:t>risques</a:t>
            </a:r>
            <a:endParaRPr lang="en-US" sz="6000" dirty="0">
              <a:solidFill>
                <a:srgbClr val="003A7A"/>
              </a:solidFill>
              <a:latin typeface="Arial"/>
              <a:ea typeface="Arial"/>
              <a:cs typeface="Arial"/>
              <a:sym typeface="Arial"/>
            </a:endParaRPr>
          </a:p>
          <a:p>
            <a:pPr marL="560592" lvl="1" indent="-280296" algn="l">
              <a:lnSpc>
                <a:spcPts val="5575"/>
              </a:lnSpc>
              <a:buFont typeface="Arial"/>
              <a:buChar char="•"/>
            </a:pPr>
            <a:r>
              <a:rPr lang="en-US" sz="6000" dirty="0" err="1">
                <a:solidFill>
                  <a:srgbClr val="003A7A"/>
                </a:solidFill>
                <a:latin typeface="Arial"/>
                <a:ea typeface="Arial"/>
                <a:cs typeface="Arial"/>
                <a:sym typeface="Arial"/>
              </a:rPr>
              <a:t>Maîtriser</a:t>
            </a:r>
            <a:r>
              <a:rPr lang="en-US" sz="6000" dirty="0">
                <a:solidFill>
                  <a:srgbClr val="003A7A"/>
                </a:solidFill>
                <a:latin typeface="Arial"/>
                <a:ea typeface="Arial"/>
                <a:cs typeface="Arial"/>
                <a:sym typeface="Arial"/>
              </a:rPr>
              <a:t> les </a:t>
            </a:r>
            <a:r>
              <a:rPr lang="en-US" sz="6000" dirty="0" err="1">
                <a:solidFill>
                  <a:srgbClr val="003A7A"/>
                </a:solidFill>
                <a:latin typeface="Arial"/>
                <a:ea typeface="Arial"/>
                <a:cs typeface="Arial"/>
                <a:sym typeface="Arial"/>
              </a:rPr>
              <a:t>risques</a:t>
            </a:r>
            <a:r>
              <a:rPr lang="en-US" sz="6000" dirty="0">
                <a:solidFill>
                  <a:srgbClr val="003A7A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6000" dirty="0" err="1">
                <a:solidFill>
                  <a:srgbClr val="003A7A"/>
                </a:solidFill>
                <a:latin typeface="Arial"/>
                <a:ea typeface="Arial"/>
                <a:cs typeface="Arial"/>
                <a:sym typeface="Arial"/>
              </a:rPr>
              <a:t>professionnels</a:t>
            </a:r>
            <a:r>
              <a:rPr lang="en-US" sz="6000" dirty="0">
                <a:solidFill>
                  <a:srgbClr val="003A7A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US" sz="6000" dirty="0" err="1">
                <a:solidFill>
                  <a:srgbClr val="003A7A"/>
                </a:solidFill>
                <a:latin typeface="Arial"/>
                <a:ea typeface="Arial"/>
                <a:cs typeface="Arial"/>
                <a:sym typeface="Arial"/>
              </a:rPr>
              <a:t>technologiques</a:t>
            </a:r>
            <a:r>
              <a:rPr lang="en-US" sz="6000" dirty="0">
                <a:solidFill>
                  <a:srgbClr val="003A7A"/>
                </a:solidFill>
                <a:latin typeface="Arial"/>
                <a:ea typeface="Arial"/>
                <a:cs typeface="Arial"/>
                <a:sym typeface="Arial"/>
              </a:rPr>
              <a:t> et </a:t>
            </a:r>
            <a:r>
              <a:rPr lang="en-US" sz="6000" dirty="0" err="1">
                <a:solidFill>
                  <a:srgbClr val="003A7A"/>
                </a:solidFill>
                <a:latin typeface="Arial"/>
                <a:ea typeface="Arial"/>
                <a:cs typeface="Arial"/>
                <a:sym typeface="Arial"/>
              </a:rPr>
              <a:t>environnementaux</a:t>
            </a:r>
            <a:endParaRPr lang="en-US" sz="6000" dirty="0">
              <a:solidFill>
                <a:srgbClr val="003A7A"/>
              </a:solidFill>
              <a:latin typeface="Arial"/>
              <a:ea typeface="Arial"/>
              <a:cs typeface="Arial"/>
              <a:sym typeface="Arial"/>
            </a:endParaRPr>
          </a:p>
          <a:p>
            <a:pPr marL="560592" lvl="1" indent="-280296" algn="l">
              <a:lnSpc>
                <a:spcPts val="5575"/>
              </a:lnSpc>
              <a:buFont typeface="Arial"/>
              <a:buChar char="•"/>
            </a:pPr>
            <a:r>
              <a:rPr lang="en-US" sz="6000" dirty="0" err="1">
                <a:solidFill>
                  <a:srgbClr val="003A7A"/>
                </a:solidFill>
                <a:latin typeface="Arial"/>
                <a:ea typeface="Arial"/>
                <a:cs typeface="Arial"/>
                <a:sym typeface="Arial"/>
              </a:rPr>
              <a:t>Répondre</a:t>
            </a:r>
            <a:r>
              <a:rPr lang="en-US" sz="6000" dirty="0">
                <a:solidFill>
                  <a:srgbClr val="003A7A"/>
                </a:solidFill>
                <a:latin typeface="Arial"/>
                <a:ea typeface="Arial"/>
                <a:cs typeface="Arial"/>
                <a:sym typeface="Arial"/>
              </a:rPr>
              <a:t> aux situations </a:t>
            </a:r>
            <a:r>
              <a:rPr lang="en-US" sz="6000" dirty="0" err="1">
                <a:solidFill>
                  <a:srgbClr val="003A7A"/>
                </a:solidFill>
                <a:latin typeface="Arial"/>
                <a:ea typeface="Arial"/>
                <a:cs typeface="Arial"/>
                <a:sym typeface="Arial"/>
              </a:rPr>
              <a:t>d’urgence</a:t>
            </a:r>
            <a:r>
              <a:rPr lang="en-US" sz="6000" dirty="0">
                <a:solidFill>
                  <a:srgbClr val="003A7A"/>
                </a:solidFill>
                <a:latin typeface="Arial"/>
                <a:ea typeface="Arial"/>
                <a:cs typeface="Arial"/>
                <a:sym typeface="Arial"/>
              </a:rPr>
              <a:t> et de crise</a:t>
            </a:r>
          </a:p>
          <a:p>
            <a:pPr marL="560592" lvl="1" indent="-280296" algn="l">
              <a:lnSpc>
                <a:spcPts val="5575"/>
              </a:lnSpc>
              <a:buFont typeface="Arial"/>
              <a:buChar char="•"/>
            </a:pPr>
            <a:r>
              <a:rPr lang="en-US" sz="6000" dirty="0" err="1">
                <a:solidFill>
                  <a:srgbClr val="003A7A"/>
                </a:solidFill>
                <a:latin typeface="Arial"/>
                <a:ea typeface="Arial"/>
                <a:cs typeface="Arial"/>
                <a:sym typeface="Arial"/>
              </a:rPr>
              <a:t>Animer</a:t>
            </a:r>
            <a:r>
              <a:rPr lang="en-US" sz="6000" dirty="0">
                <a:solidFill>
                  <a:srgbClr val="003A7A"/>
                </a:solidFill>
                <a:latin typeface="Arial"/>
                <a:ea typeface="Arial"/>
                <a:cs typeface="Arial"/>
                <a:sym typeface="Arial"/>
              </a:rPr>
              <a:t> la démarche </a:t>
            </a:r>
            <a:r>
              <a:rPr lang="en-US" sz="6000" dirty="0" err="1">
                <a:solidFill>
                  <a:srgbClr val="003A7A"/>
                </a:solidFill>
                <a:latin typeface="Arial"/>
                <a:ea typeface="Arial"/>
                <a:cs typeface="Arial"/>
                <a:sym typeface="Arial"/>
              </a:rPr>
              <a:t>qualité</a:t>
            </a:r>
            <a:r>
              <a:rPr lang="en-US" sz="6000" dirty="0">
                <a:solidFill>
                  <a:srgbClr val="003A7A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US" sz="6000" dirty="0" err="1">
                <a:solidFill>
                  <a:srgbClr val="003A7A"/>
                </a:solidFill>
                <a:latin typeface="Arial"/>
                <a:ea typeface="Arial"/>
                <a:cs typeface="Arial"/>
                <a:sym typeface="Arial"/>
              </a:rPr>
              <a:t>hygiène</a:t>
            </a:r>
            <a:r>
              <a:rPr lang="en-US" sz="6000" dirty="0">
                <a:solidFill>
                  <a:srgbClr val="003A7A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US" sz="6000" dirty="0" err="1">
                <a:solidFill>
                  <a:srgbClr val="003A7A"/>
                </a:solidFill>
                <a:latin typeface="Arial"/>
                <a:ea typeface="Arial"/>
                <a:cs typeface="Arial"/>
                <a:sym typeface="Arial"/>
              </a:rPr>
              <a:t>santé</a:t>
            </a:r>
            <a:r>
              <a:rPr lang="en-US" sz="6000" dirty="0">
                <a:solidFill>
                  <a:srgbClr val="003A7A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US" sz="6000" dirty="0" err="1">
                <a:solidFill>
                  <a:srgbClr val="003A7A"/>
                </a:solidFill>
                <a:latin typeface="Arial"/>
                <a:ea typeface="Arial"/>
                <a:cs typeface="Arial"/>
                <a:sym typeface="Arial"/>
              </a:rPr>
              <a:t>sécurité</a:t>
            </a:r>
            <a:r>
              <a:rPr lang="en-US" sz="6000" dirty="0">
                <a:solidFill>
                  <a:srgbClr val="003A7A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US" sz="6000" dirty="0" err="1">
                <a:solidFill>
                  <a:srgbClr val="003A7A"/>
                </a:solidFill>
                <a:latin typeface="Arial"/>
                <a:ea typeface="Arial"/>
                <a:cs typeface="Arial"/>
                <a:sym typeface="Arial"/>
              </a:rPr>
              <a:t>environnement</a:t>
            </a:r>
            <a:r>
              <a:rPr lang="en-US" sz="6000" dirty="0">
                <a:solidFill>
                  <a:srgbClr val="003A7A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</a:p>
          <a:p>
            <a:pPr marL="560592" lvl="1" indent="-280296" algn="l">
              <a:lnSpc>
                <a:spcPts val="5575"/>
              </a:lnSpc>
              <a:buFont typeface="Arial"/>
              <a:buChar char="•"/>
            </a:pPr>
            <a:r>
              <a:rPr lang="en-US" sz="6000" dirty="0" err="1">
                <a:solidFill>
                  <a:srgbClr val="003A7A"/>
                </a:solidFill>
                <a:latin typeface="Arial"/>
                <a:ea typeface="Arial"/>
                <a:cs typeface="Arial"/>
                <a:sym typeface="Arial"/>
              </a:rPr>
              <a:t>Accompagner</a:t>
            </a:r>
            <a:r>
              <a:rPr lang="en-US" sz="6000" dirty="0">
                <a:solidFill>
                  <a:srgbClr val="003A7A"/>
                </a:solidFill>
                <a:latin typeface="Arial"/>
                <a:ea typeface="Arial"/>
                <a:cs typeface="Arial"/>
                <a:sym typeface="Arial"/>
              </a:rPr>
              <a:t> la direction dans son management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609599" y="516731"/>
            <a:ext cx="13110683" cy="81490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6480"/>
              </a:lnSpc>
            </a:pPr>
            <a:r>
              <a:rPr lang="en-US" sz="5000" b="1" dirty="0">
                <a:solidFill>
                  <a:srgbClr val="003399"/>
                </a:solidFill>
                <a:latin typeface="Arial Bold"/>
                <a:ea typeface="Arial Bold"/>
                <a:cs typeface="Arial Bold"/>
                <a:sym typeface="Arial Bold"/>
              </a:rPr>
              <a:t>Les </a:t>
            </a:r>
            <a:r>
              <a:rPr lang="en-US" sz="5000" b="1" dirty="0" err="1">
                <a:solidFill>
                  <a:srgbClr val="003399"/>
                </a:solidFill>
                <a:latin typeface="Arial Bold"/>
                <a:ea typeface="Arial Bold"/>
                <a:cs typeface="Arial Bold"/>
                <a:sym typeface="Arial Bold"/>
              </a:rPr>
              <a:t>compétences</a:t>
            </a:r>
            <a:r>
              <a:rPr lang="en-US" sz="5000" b="1" dirty="0">
                <a:solidFill>
                  <a:srgbClr val="003399"/>
                </a:solidFill>
                <a:latin typeface="Arial Bold"/>
                <a:ea typeface="Arial Bold"/>
                <a:cs typeface="Arial Bold"/>
                <a:sym typeface="Arial Bold"/>
              </a:rPr>
              <a:t> </a:t>
            </a:r>
            <a:r>
              <a:rPr lang="en-US" sz="5000" b="1" dirty="0" err="1">
                <a:solidFill>
                  <a:srgbClr val="003399"/>
                </a:solidFill>
                <a:latin typeface="Arial Bold"/>
                <a:ea typeface="Arial Bold"/>
                <a:cs typeface="Arial Bold"/>
                <a:sym typeface="Arial Bold"/>
              </a:rPr>
              <a:t>acquises</a:t>
            </a:r>
            <a:r>
              <a:rPr lang="en-US" sz="5000" b="1" dirty="0">
                <a:solidFill>
                  <a:srgbClr val="003399"/>
                </a:solidFill>
                <a:latin typeface="Arial Bold"/>
                <a:ea typeface="Arial Bold"/>
                <a:cs typeface="Arial Bold"/>
                <a:sym typeface="Arial Bold"/>
              </a:rPr>
              <a:t> </a:t>
            </a:r>
            <a:r>
              <a:rPr lang="en-US" sz="5000" b="1" dirty="0" err="1">
                <a:solidFill>
                  <a:srgbClr val="003399"/>
                </a:solidFill>
                <a:latin typeface="Arial Bold"/>
                <a:ea typeface="Arial Bold"/>
                <a:cs typeface="Arial Bold"/>
                <a:sym typeface="Arial Bold"/>
              </a:rPr>
              <a:t>en</a:t>
            </a:r>
            <a:r>
              <a:rPr lang="en-US" sz="5000" b="1" dirty="0">
                <a:solidFill>
                  <a:srgbClr val="003399"/>
                </a:solidFill>
                <a:latin typeface="Arial Bold"/>
                <a:ea typeface="Arial Bold"/>
                <a:cs typeface="Arial Bold"/>
                <a:sym typeface="Arial Bold"/>
              </a:rPr>
              <a:t> BUT HSE 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6248401" y="7559586"/>
            <a:ext cx="11886036" cy="90326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7199"/>
              </a:lnSpc>
              <a:spcBef>
                <a:spcPct val="0"/>
              </a:spcBef>
            </a:pPr>
            <a:r>
              <a:rPr lang="en-US" sz="5999" b="1" dirty="0">
                <a:solidFill>
                  <a:srgbClr val="003399"/>
                </a:solidFill>
                <a:latin typeface="Arial Bold" panose="020B0604020202020204" charset="0"/>
                <a:ea typeface="TT Rounds Condensed Bold"/>
                <a:cs typeface="TT Rounds Condensed Bold"/>
                <a:sym typeface="TT Rounds Condensed Bold"/>
              </a:rPr>
              <a:t>... </a:t>
            </a:r>
            <a:r>
              <a:rPr lang="en-US" sz="5999" b="1" dirty="0" err="1">
                <a:solidFill>
                  <a:srgbClr val="003399"/>
                </a:solidFill>
                <a:latin typeface="Arial Bold" panose="020B0604020202020204" charset="0"/>
                <a:ea typeface="TT Rounds Condensed Bold"/>
                <a:cs typeface="TT Rounds Condensed Bold"/>
                <a:sym typeface="TT Rounds Condensed Bold"/>
              </a:rPr>
              <a:t>sont</a:t>
            </a:r>
            <a:r>
              <a:rPr lang="en-US" sz="5999" b="1" dirty="0">
                <a:solidFill>
                  <a:srgbClr val="003399"/>
                </a:solidFill>
                <a:latin typeface="Arial Bold" panose="020B0604020202020204" charset="0"/>
                <a:ea typeface="TT Rounds Condensed Bold"/>
                <a:cs typeface="TT Rounds Condensed Bold"/>
                <a:sym typeface="TT Rounds Condensed Bold"/>
              </a:rPr>
              <a:t> progressives sur 3 </a:t>
            </a:r>
            <a:r>
              <a:rPr lang="en-US" sz="5999" b="1" dirty="0" err="1">
                <a:solidFill>
                  <a:srgbClr val="003399"/>
                </a:solidFill>
                <a:latin typeface="Arial Bold" panose="020B0604020202020204" charset="0"/>
                <a:ea typeface="TT Rounds Condensed Bold"/>
                <a:cs typeface="TT Rounds Condensed Bold"/>
                <a:sym typeface="TT Rounds Condensed Bold"/>
              </a:rPr>
              <a:t>ans</a:t>
            </a:r>
            <a:r>
              <a:rPr lang="en-US" sz="5999" b="1" dirty="0">
                <a:solidFill>
                  <a:srgbClr val="003399"/>
                </a:solidFill>
                <a:latin typeface="Arial Bold" panose="020B0604020202020204" charset="0"/>
                <a:ea typeface="TT Rounds Condensed Bold"/>
                <a:cs typeface="TT Rounds Condensed Bold"/>
                <a:sym typeface="TT Rounds Condensed Bold"/>
              </a:rPr>
              <a:t> </a:t>
            </a:r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F17E8029-FC98-4767-8488-A2FE30C2437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297249" y="9182100"/>
            <a:ext cx="1590675" cy="714375"/>
          </a:xfrm>
          <a:prstGeom prst="rect">
            <a:avLst/>
          </a:prstGeom>
        </p:spPr>
      </p:pic>
    </p:spTree>
  </p:cSld>
  <p:clrMapOvr>
    <a:masterClrMapping/>
  </p:clrMapOvr>
  <p:transition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 t="-9333" b="-9333"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14426931" y="160420"/>
            <a:ext cx="3707506" cy="695521"/>
          </a:xfrm>
          <a:custGeom>
            <a:avLst/>
            <a:gdLst/>
            <a:ahLst/>
            <a:cxnLst/>
            <a:rect l="l" t="t" r="r" b="b"/>
            <a:pathLst>
              <a:path w="3707506" h="695521">
                <a:moveTo>
                  <a:pt x="0" y="0"/>
                </a:moveTo>
                <a:lnTo>
                  <a:pt x="3707506" y="0"/>
                </a:lnTo>
                <a:lnTo>
                  <a:pt x="3707506" y="695522"/>
                </a:lnTo>
                <a:lnTo>
                  <a:pt x="0" y="695522"/>
                </a:lnTo>
                <a:lnTo>
                  <a:pt x="0" y="0"/>
                </a:lnTo>
                <a:close/>
              </a:path>
            </a:pathLst>
          </a:custGeom>
          <a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 l="-29911"/>
            </a:stretch>
          </a:blipFill>
        </p:spPr>
      </p:sp>
      <p:grpSp>
        <p:nvGrpSpPr>
          <p:cNvPr id="4" name="Group 4"/>
          <p:cNvGrpSpPr/>
          <p:nvPr/>
        </p:nvGrpSpPr>
        <p:grpSpPr>
          <a:xfrm>
            <a:off x="25400" y="8753247"/>
            <a:ext cx="18795318" cy="1813014"/>
            <a:chOff x="0" y="0"/>
            <a:chExt cx="13208000" cy="121920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13208000" cy="1219200"/>
            </a:xfrm>
            <a:custGeom>
              <a:avLst/>
              <a:gdLst/>
              <a:ahLst/>
              <a:cxnLst/>
              <a:rect l="l" t="t" r="r" b="b"/>
              <a:pathLst>
                <a:path w="13208000" h="1219200">
                  <a:moveTo>
                    <a:pt x="0" y="1219200"/>
                  </a:moveTo>
                  <a:lnTo>
                    <a:pt x="0" y="1016000"/>
                  </a:lnTo>
                  <a:lnTo>
                    <a:pt x="13208000" y="0"/>
                  </a:lnTo>
                  <a:lnTo>
                    <a:pt x="13208000" y="1219200"/>
                  </a:lnTo>
                  <a:lnTo>
                    <a:pt x="0" y="1219200"/>
                  </a:lnTo>
                  <a:close/>
                </a:path>
              </a:pathLst>
            </a:custGeom>
            <a:solidFill>
              <a:srgbClr val="003A7A"/>
            </a:solidFill>
          </p:spPr>
        </p:sp>
      </p:grpSp>
      <p:sp>
        <p:nvSpPr>
          <p:cNvPr id="6" name="TextBox 6"/>
          <p:cNvSpPr txBox="1"/>
          <p:nvPr/>
        </p:nvSpPr>
        <p:spPr>
          <a:xfrm>
            <a:off x="201150" y="1414462"/>
            <a:ext cx="17885699" cy="79337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797792" lvl="1" indent="-398896" algn="just">
              <a:lnSpc>
                <a:spcPts val="4434"/>
              </a:lnSpc>
              <a:buFont typeface="Arial"/>
              <a:buChar char="•"/>
            </a:pPr>
            <a:r>
              <a:rPr lang="en-US" sz="6000" dirty="0">
                <a:solidFill>
                  <a:srgbClr val="003A7A"/>
                </a:solidFill>
                <a:latin typeface="Arial"/>
                <a:ea typeface="Arial"/>
                <a:cs typeface="Arial"/>
                <a:sym typeface="Arial"/>
              </a:rPr>
              <a:t>3 </a:t>
            </a:r>
            <a:r>
              <a:rPr lang="en-US" sz="6000" dirty="0" err="1">
                <a:solidFill>
                  <a:srgbClr val="003A7A"/>
                </a:solidFill>
                <a:latin typeface="Arial"/>
                <a:ea typeface="Arial"/>
                <a:cs typeface="Arial"/>
                <a:sym typeface="Arial"/>
              </a:rPr>
              <a:t>ans</a:t>
            </a:r>
            <a:r>
              <a:rPr lang="en-US" sz="6000" dirty="0">
                <a:solidFill>
                  <a:srgbClr val="003A7A"/>
                </a:solidFill>
                <a:latin typeface="Arial"/>
                <a:ea typeface="Arial"/>
                <a:cs typeface="Arial"/>
                <a:sym typeface="Arial"/>
              </a:rPr>
              <a:t> = 6 </a:t>
            </a:r>
            <a:r>
              <a:rPr lang="en-US" sz="6000" dirty="0" err="1">
                <a:solidFill>
                  <a:srgbClr val="003A7A"/>
                </a:solidFill>
                <a:latin typeface="Arial"/>
                <a:ea typeface="Arial"/>
                <a:cs typeface="Arial"/>
                <a:sym typeface="Arial"/>
              </a:rPr>
              <a:t>semestres</a:t>
            </a:r>
            <a:endParaRPr lang="en-US" sz="6000" dirty="0">
              <a:solidFill>
                <a:srgbClr val="003A7A"/>
              </a:solidFill>
              <a:latin typeface="Arial"/>
              <a:ea typeface="Arial"/>
              <a:cs typeface="Arial"/>
              <a:sym typeface="Arial"/>
            </a:endParaRPr>
          </a:p>
          <a:p>
            <a:pPr marL="797792" lvl="1" indent="-398896" algn="just">
              <a:lnSpc>
                <a:spcPts val="4434"/>
              </a:lnSpc>
              <a:buFont typeface="Arial"/>
              <a:buChar char="•"/>
            </a:pPr>
            <a:endParaRPr lang="en-US" sz="6000" dirty="0">
              <a:solidFill>
                <a:srgbClr val="003A7A"/>
              </a:solidFill>
              <a:latin typeface="Arial"/>
              <a:ea typeface="Arial"/>
              <a:cs typeface="Arial"/>
              <a:sym typeface="Arial"/>
            </a:endParaRPr>
          </a:p>
          <a:p>
            <a:pPr marL="797792" lvl="1" indent="-398896" algn="just">
              <a:lnSpc>
                <a:spcPts val="4434"/>
              </a:lnSpc>
              <a:buFont typeface="Arial"/>
              <a:buChar char="•"/>
            </a:pPr>
            <a:r>
              <a:rPr lang="en-US" sz="6000" dirty="0" err="1">
                <a:solidFill>
                  <a:srgbClr val="003A7A"/>
                </a:solidFill>
                <a:latin typeface="Arial"/>
                <a:ea typeface="Arial"/>
                <a:cs typeface="Arial"/>
                <a:sym typeface="Arial"/>
              </a:rPr>
              <a:t>soit</a:t>
            </a:r>
            <a:r>
              <a:rPr lang="en-US" sz="6000" dirty="0">
                <a:solidFill>
                  <a:srgbClr val="003A7A"/>
                </a:solidFill>
                <a:latin typeface="Arial"/>
                <a:ea typeface="Arial"/>
                <a:cs typeface="Arial"/>
                <a:sym typeface="Arial"/>
              </a:rPr>
              <a:t> 2000h </a:t>
            </a:r>
            <a:r>
              <a:rPr lang="en-US" sz="6000" dirty="0" err="1">
                <a:solidFill>
                  <a:srgbClr val="003A7A"/>
                </a:solidFill>
                <a:latin typeface="Arial"/>
                <a:ea typeface="Arial"/>
                <a:cs typeface="Arial"/>
                <a:sym typeface="Arial"/>
              </a:rPr>
              <a:t>d’enseignement</a:t>
            </a:r>
            <a:r>
              <a:rPr lang="en-US" sz="6000" dirty="0">
                <a:solidFill>
                  <a:srgbClr val="003A7A"/>
                </a:solidFill>
                <a:latin typeface="Arial"/>
                <a:ea typeface="Arial"/>
                <a:cs typeface="Arial"/>
                <a:sym typeface="Arial"/>
              </a:rPr>
              <a:t> (la </a:t>
            </a:r>
            <a:r>
              <a:rPr lang="en-US" sz="6000" dirty="0" err="1">
                <a:solidFill>
                  <a:srgbClr val="003A7A"/>
                </a:solidFill>
                <a:latin typeface="Arial"/>
                <a:ea typeface="Arial"/>
                <a:cs typeface="Arial"/>
                <a:sym typeface="Arial"/>
              </a:rPr>
              <a:t>moitié</a:t>
            </a:r>
            <a:r>
              <a:rPr lang="en-US" sz="6000" dirty="0">
                <a:solidFill>
                  <a:srgbClr val="003A7A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6000" dirty="0" err="1">
                <a:solidFill>
                  <a:srgbClr val="003A7A"/>
                </a:solidFill>
                <a:latin typeface="Arial"/>
                <a:ea typeface="Arial"/>
                <a:cs typeface="Arial"/>
                <a:sym typeface="Arial"/>
              </a:rPr>
              <a:t>encadrés</a:t>
            </a:r>
            <a:r>
              <a:rPr lang="en-US" sz="6000" dirty="0">
                <a:solidFill>
                  <a:srgbClr val="003A7A"/>
                </a:solidFill>
                <a:latin typeface="Arial"/>
                <a:ea typeface="Arial"/>
                <a:cs typeface="Arial"/>
                <a:sym typeface="Arial"/>
              </a:rPr>
              <a:t> par petits </a:t>
            </a:r>
            <a:r>
              <a:rPr lang="en-US" sz="6000" dirty="0" err="1">
                <a:solidFill>
                  <a:srgbClr val="003A7A"/>
                </a:solidFill>
                <a:latin typeface="Arial"/>
                <a:ea typeface="Arial"/>
                <a:cs typeface="Arial"/>
                <a:sym typeface="Arial"/>
              </a:rPr>
              <a:t>groupes</a:t>
            </a:r>
            <a:r>
              <a:rPr lang="en-US" sz="6000" dirty="0">
                <a:solidFill>
                  <a:srgbClr val="003A7A"/>
                </a:solidFill>
                <a:latin typeface="Arial"/>
                <a:ea typeface="Arial"/>
                <a:cs typeface="Arial"/>
                <a:sym typeface="Arial"/>
              </a:rPr>
              <a:t>)</a:t>
            </a:r>
          </a:p>
          <a:p>
            <a:pPr algn="just">
              <a:lnSpc>
                <a:spcPts val="4434"/>
              </a:lnSpc>
            </a:pPr>
            <a:endParaRPr lang="en-US" sz="6000" dirty="0">
              <a:solidFill>
                <a:srgbClr val="003A7A"/>
              </a:solidFill>
              <a:latin typeface="Arial"/>
              <a:ea typeface="Arial"/>
              <a:cs typeface="Arial"/>
              <a:sym typeface="Arial"/>
            </a:endParaRPr>
          </a:p>
          <a:p>
            <a:pPr marL="797792" lvl="1" indent="-398896" algn="just">
              <a:lnSpc>
                <a:spcPts val="4434"/>
              </a:lnSpc>
              <a:buFont typeface="Arial"/>
              <a:buChar char="•"/>
            </a:pPr>
            <a:r>
              <a:rPr lang="en-US" sz="6000" dirty="0">
                <a:solidFill>
                  <a:srgbClr val="003A7A"/>
                </a:solidFill>
                <a:latin typeface="Arial"/>
                <a:ea typeface="Arial"/>
                <a:cs typeface="Arial"/>
                <a:sym typeface="Arial"/>
              </a:rPr>
              <a:t>600h de </a:t>
            </a:r>
            <a:r>
              <a:rPr lang="en-US" sz="6000" dirty="0" err="1">
                <a:solidFill>
                  <a:srgbClr val="003A7A"/>
                </a:solidFill>
                <a:latin typeface="Arial"/>
                <a:ea typeface="Arial"/>
                <a:cs typeface="Arial"/>
                <a:sym typeface="Arial"/>
              </a:rPr>
              <a:t>projets</a:t>
            </a:r>
            <a:r>
              <a:rPr lang="en-US" sz="6000" dirty="0">
                <a:solidFill>
                  <a:srgbClr val="003A7A"/>
                </a:solidFill>
                <a:latin typeface="Arial"/>
                <a:ea typeface="Arial"/>
                <a:cs typeface="Arial"/>
                <a:sym typeface="Arial"/>
              </a:rPr>
              <a:t> pour </a:t>
            </a:r>
            <a:r>
              <a:rPr lang="en-US" sz="6000" dirty="0" err="1">
                <a:solidFill>
                  <a:srgbClr val="003A7A"/>
                </a:solidFill>
                <a:latin typeface="Arial"/>
                <a:ea typeface="Arial"/>
                <a:cs typeface="Arial"/>
                <a:sym typeface="Arial"/>
              </a:rPr>
              <a:t>développer</a:t>
            </a:r>
            <a:r>
              <a:rPr lang="en-US" sz="6000" dirty="0">
                <a:solidFill>
                  <a:srgbClr val="003A7A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6000" dirty="0" err="1">
                <a:solidFill>
                  <a:srgbClr val="003A7A"/>
                </a:solidFill>
                <a:latin typeface="Arial"/>
                <a:ea typeface="Arial"/>
                <a:cs typeface="Arial"/>
                <a:sym typeface="Arial"/>
              </a:rPr>
              <a:t>autonomie</a:t>
            </a:r>
            <a:r>
              <a:rPr lang="en-US" sz="6000" dirty="0">
                <a:solidFill>
                  <a:srgbClr val="003A7A"/>
                </a:solidFill>
                <a:latin typeface="Arial"/>
                <a:ea typeface="Arial"/>
                <a:cs typeface="Arial"/>
                <a:sym typeface="Arial"/>
              </a:rPr>
              <a:t>, esprit </a:t>
            </a:r>
            <a:r>
              <a:rPr lang="en-US" sz="6000" dirty="0" err="1">
                <a:solidFill>
                  <a:srgbClr val="003A7A"/>
                </a:solidFill>
                <a:latin typeface="Arial"/>
                <a:ea typeface="Arial"/>
                <a:cs typeface="Arial"/>
                <a:sym typeface="Arial"/>
              </a:rPr>
              <a:t>d’initiative</a:t>
            </a:r>
            <a:r>
              <a:rPr lang="en-US" sz="6000" dirty="0">
                <a:solidFill>
                  <a:srgbClr val="003A7A"/>
                </a:solidFill>
                <a:latin typeface="Arial"/>
                <a:ea typeface="Arial"/>
                <a:cs typeface="Arial"/>
                <a:sym typeface="Arial"/>
              </a:rPr>
              <a:t> et travail </a:t>
            </a:r>
            <a:r>
              <a:rPr lang="en-US" sz="6000" dirty="0" err="1">
                <a:solidFill>
                  <a:srgbClr val="003A7A"/>
                </a:solidFill>
                <a:latin typeface="Arial"/>
                <a:ea typeface="Arial"/>
                <a:cs typeface="Arial"/>
                <a:sym typeface="Arial"/>
              </a:rPr>
              <a:t>en</a:t>
            </a:r>
            <a:r>
              <a:rPr lang="en-US" sz="6000" dirty="0">
                <a:solidFill>
                  <a:srgbClr val="003A7A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6000" dirty="0" err="1">
                <a:solidFill>
                  <a:srgbClr val="003A7A"/>
                </a:solidFill>
                <a:latin typeface="Arial"/>
                <a:ea typeface="Arial"/>
                <a:cs typeface="Arial"/>
                <a:sym typeface="Arial"/>
              </a:rPr>
              <a:t>équipe</a:t>
            </a:r>
            <a:r>
              <a:rPr lang="en-US" sz="6000" dirty="0">
                <a:solidFill>
                  <a:srgbClr val="003A7A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</a:p>
          <a:p>
            <a:pPr algn="just">
              <a:lnSpc>
                <a:spcPts val="4434"/>
              </a:lnSpc>
            </a:pPr>
            <a:endParaRPr lang="en-US" sz="6000" dirty="0">
              <a:solidFill>
                <a:srgbClr val="003A7A"/>
              </a:solidFill>
              <a:latin typeface="Arial"/>
              <a:ea typeface="Arial"/>
              <a:cs typeface="Arial"/>
              <a:sym typeface="Arial"/>
            </a:endParaRPr>
          </a:p>
          <a:p>
            <a:pPr marL="797792" lvl="1" indent="-398896" algn="just">
              <a:lnSpc>
                <a:spcPts val="4434"/>
              </a:lnSpc>
              <a:buFont typeface="Arial"/>
              <a:buChar char="•"/>
            </a:pPr>
            <a:r>
              <a:rPr lang="en-US" sz="6000" dirty="0">
                <a:solidFill>
                  <a:srgbClr val="003A7A"/>
                </a:solidFill>
                <a:latin typeface="Arial"/>
                <a:ea typeface="Arial"/>
                <a:cs typeface="Arial"/>
                <a:sym typeface="Arial"/>
              </a:rPr>
              <a:t>50% de la formation </a:t>
            </a:r>
            <a:r>
              <a:rPr lang="en-US" sz="6000" dirty="0" err="1">
                <a:solidFill>
                  <a:srgbClr val="003A7A"/>
                </a:solidFill>
                <a:latin typeface="Arial"/>
                <a:ea typeface="Arial"/>
                <a:cs typeface="Arial"/>
                <a:sym typeface="Arial"/>
              </a:rPr>
              <a:t>en</a:t>
            </a:r>
            <a:r>
              <a:rPr lang="en-US" sz="6000" dirty="0">
                <a:solidFill>
                  <a:srgbClr val="003A7A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6000" dirty="0" err="1">
                <a:solidFill>
                  <a:srgbClr val="003A7A"/>
                </a:solidFill>
                <a:latin typeface="Arial"/>
                <a:ea typeface="Arial"/>
                <a:cs typeface="Arial"/>
                <a:sym typeface="Arial"/>
              </a:rPr>
              <a:t>enseignements</a:t>
            </a:r>
            <a:r>
              <a:rPr lang="en-US" sz="6000" dirty="0">
                <a:solidFill>
                  <a:srgbClr val="003A7A"/>
                </a:solidFill>
                <a:latin typeface="Arial"/>
                <a:ea typeface="Arial"/>
                <a:cs typeface="Arial"/>
                <a:sym typeface="Arial"/>
              </a:rPr>
              <a:t> pratiques et mises </a:t>
            </a:r>
            <a:r>
              <a:rPr lang="en-US" sz="6000" dirty="0" err="1">
                <a:solidFill>
                  <a:srgbClr val="003A7A"/>
                </a:solidFill>
                <a:latin typeface="Arial"/>
                <a:ea typeface="Arial"/>
                <a:cs typeface="Arial"/>
                <a:sym typeface="Arial"/>
              </a:rPr>
              <a:t>en</a:t>
            </a:r>
            <a:r>
              <a:rPr lang="en-US" sz="6000" dirty="0">
                <a:solidFill>
                  <a:srgbClr val="003A7A"/>
                </a:solidFill>
                <a:latin typeface="Arial"/>
                <a:ea typeface="Arial"/>
                <a:cs typeface="Arial"/>
                <a:sym typeface="Arial"/>
              </a:rPr>
              <a:t> situation </a:t>
            </a:r>
            <a:r>
              <a:rPr lang="en-US" sz="6000" dirty="0" err="1">
                <a:solidFill>
                  <a:srgbClr val="003A7A"/>
                </a:solidFill>
                <a:latin typeface="Arial"/>
                <a:ea typeface="Arial"/>
                <a:cs typeface="Arial"/>
                <a:sym typeface="Arial"/>
              </a:rPr>
              <a:t>professionnelle</a:t>
            </a:r>
            <a:endParaRPr lang="en-US" sz="6000" dirty="0">
              <a:solidFill>
                <a:srgbClr val="003A7A"/>
              </a:solidFill>
              <a:latin typeface="Arial"/>
              <a:ea typeface="Arial"/>
              <a:cs typeface="Arial"/>
              <a:sym typeface="Arial"/>
            </a:endParaRPr>
          </a:p>
          <a:p>
            <a:pPr algn="just">
              <a:lnSpc>
                <a:spcPts val="4434"/>
              </a:lnSpc>
            </a:pPr>
            <a:endParaRPr lang="en-US" sz="6000" dirty="0">
              <a:solidFill>
                <a:srgbClr val="003A7A"/>
              </a:solidFill>
              <a:latin typeface="Arial"/>
              <a:ea typeface="Arial"/>
              <a:cs typeface="Arial"/>
              <a:sym typeface="Arial"/>
            </a:endParaRPr>
          </a:p>
          <a:p>
            <a:pPr marL="797792" lvl="1" indent="-398896" algn="just">
              <a:lnSpc>
                <a:spcPts val="4434"/>
              </a:lnSpc>
              <a:buFont typeface="Arial"/>
              <a:buChar char="•"/>
            </a:pPr>
            <a:r>
              <a:rPr lang="en-US" sz="6000" dirty="0">
                <a:solidFill>
                  <a:srgbClr val="003A7A"/>
                </a:solidFill>
                <a:latin typeface="Arial"/>
                <a:ea typeface="Arial"/>
                <a:cs typeface="Arial"/>
                <a:sym typeface="Arial"/>
              </a:rPr>
              <a:t>des </a:t>
            </a:r>
            <a:r>
              <a:rPr lang="en-US" sz="6000" dirty="0" err="1">
                <a:solidFill>
                  <a:srgbClr val="003A7A"/>
                </a:solidFill>
                <a:latin typeface="Arial"/>
                <a:ea typeface="Arial"/>
                <a:cs typeface="Arial"/>
                <a:sym typeface="Arial"/>
              </a:rPr>
              <a:t>évaluations</a:t>
            </a:r>
            <a:r>
              <a:rPr lang="en-US" sz="6000" dirty="0">
                <a:solidFill>
                  <a:srgbClr val="003A7A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6000" dirty="0" err="1">
                <a:solidFill>
                  <a:srgbClr val="003A7A"/>
                </a:solidFill>
                <a:latin typeface="Arial"/>
                <a:ea typeface="Arial"/>
                <a:cs typeface="Arial"/>
                <a:sym typeface="Arial"/>
              </a:rPr>
              <a:t>réparties</a:t>
            </a:r>
            <a:r>
              <a:rPr lang="en-US" sz="6000" dirty="0">
                <a:solidFill>
                  <a:srgbClr val="003A7A"/>
                </a:solidFill>
                <a:latin typeface="Arial"/>
                <a:ea typeface="Arial"/>
                <a:cs typeface="Arial"/>
                <a:sym typeface="Arial"/>
              </a:rPr>
              <a:t> sur </a:t>
            </a:r>
            <a:r>
              <a:rPr lang="en-US" sz="6000" dirty="0" err="1">
                <a:solidFill>
                  <a:srgbClr val="003A7A"/>
                </a:solidFill>
                <a:latin typeface="Arial"/>
                <a:ea typeface="Arial"/>
                <a:cs typeface="Arial"/>
                <a:sym typeface="Arial"/>
              </a:rPr>
              <a:t>toute</a:t>
            </a:r>
            <a:r>
              <a:rPr lang="en-US" sz="6000" dirty="0">
                <a:solidFill>
                  <a:srgbClr val="003A7A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6000" dirty="0" err="1">
                <a:solidFill>
                  <a:srgbClr val="003A7A"/>
                </a:solidFill>
                <a:latin typeface="Arial"/>
                <a:ea typeface="Arial"/>
                <a:cs typeface="Arial"/>
                <a:sym typeface="Arial"/>
              </a:rPr>
              <a:t>l’année</a:t>
            </a:r>
            <a:endParaRPr lang="en-US" sz="6000" dirty="0">
              <a:solidFill>
                <a:srgbClr val="003A7A"/>
              </a:solidFill>
              <a:latin typeface="Arial"/>
              <a:ea typeface="Arial"/>
              <a:cs typeface="Arial"/>
              <a:sym typeface="Arial"/>
            </a:endParaRPr>
          </a:p>
          <a:p>
            <a:pPr marL="797792" lvl="1" indent="-398896" algn="just">
              <a:lnSpc>
                <a:spcPts val="4434"/>
              </a:lnSpc>
              <a:buFont typeface="Arial"/>
              <a:buChar char="•"/>
            </a:pPr>
            <a:endParaRPr lang="en-US" sz="6000" dirty="0">
              <a:solidFill>
                <a:srgbClr val="003A7A"/>
              </a:solidFill>
              <a:latin typeface="Arial"/>
              <a:ea typeface="Arial"/>
              <a:cs typeface="Arial"/>
              <a:sym typeface="Arial"/>
            </a:endParaRPr>
          </a:p>
          <a:p>
            <a:pPr marL="797792" lvl="1" indent="-398896" algn="just">
              <a:lnSpc>
                <a:spcPts val="4434"/>
              </a:lnSpc>
              <a:buFont typeface="Arial"/>
              <a:buChar char="•"/>
            </a:pPr>
            <a:r>
              <a:rPr lang="en-US" sz="6000" dirty="0" err="1">
                <a:solidFill>
                  <a:srgbClr val="003A7A"/>
                </a:solidFill>
                <a:latin typeface="Arial"/>
                <a:ea typeface="Arial"/>
                <a:cs typeface="Arial"/>
                <a:sym typeface="Arial"/>
              </a:rPr>
              <a:t>présence</a:t>
            </a:r>
            <a:r>
              <a:rPr lang="en-US" sz="6000" dirty="0">
                <a:solidFill>
                  <a:srgbClr val="003A7A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6000" u="sng" dirty="0" err="1">
                <a:solidFill>
                  <a:srgbClr val="003A7A"/>
                </a:solidFill>
                <a:latin typeface="Arial"/>
                <a:ea typeface="Arial"/>
                <a:cs typeface="Arial"/>
                <a:sym typeface="Arial"/>
              </a:rPr>
              <a:t>obligatoire</a:t>
            </a:r>
            <a:r>
              <a:rPr lang="en-US" sz="6000" dirty="0">
                <a:solidFill>
                  <a:srgbClr val="003A7A"/>
                </a:solidFill>
                <a:latin typeface="Arial"/>
                <a:ea typeface="Arial"/>
                <a:cs typeface="Arial"/>
                <a:sym typeface="Arial"/>
              </a:rPr>
              <a:t> à </a:t>
            </a:r>
            <a:r>
              <a:rPr lang="en-US" sz="6000" dirty="0" err="1">
                <a:solidFill>
                  <a:srgbClr val="003A7A"/>
                </a:solidFill>
                <a:latin typeface="Arial"/>
                <a:ea typeface="Arial"/>
                <a:cs typeface="Arial"/>
                <a:sym typeface="Arial"/>
              </a:rPr>
              <a:t>tous</a:t>
            </a:r>
            <a:r>
              <a:rPr lang="en-US" sz="6000" dirty="0">
                <a:solidFill>
                  <a:srgbClr val="003A7A"/>
                </a:solidFill>
                <a:latin typeface="Arial"/>
                <a:ea typeface="Arial"/>
                <a:cs typeface="Arial"/>
                <a:sym typeface="Arial"/>
              </a:rPr>
              <a:t> les </a:t>
            </a:r>
            <a:r>
              <a:rPr lang="en-US" sz="6000" dirty="0" err="1">
                <a:solidFill>
                  <a:srgbClr val="003A7A"/>
                </a:solidFill>
                <a:latin typeface="Arial"/>
                <a:ea typeface="Arial"/>
                <a:cs typeface="Arial"/>
                <a:sym typeface="Arial"/>
              </a:rPr>
              <a:t>cours</a:t>
            </a:r>
            <a:endParaRPr lang="en-US" sz="6000" dirty="0">
              <a:solidFill>
                <a:srgbClr val="003A7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533400" y="343973"/>
            <a:ext cx="12970892" cy="80086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6480"/>
              </a:lnSpc>
            </a:pPr>
            <a:r>
              <a:rPr lang="en-US" sz="5000" b="1" dirty="0" err="1">
                <a:solidFill>
                  <a:srgbClr val="003399"/>
                </a:solidFill>
                <a:latin typeface="Arial Bold"/>
                <a:ea typeface="Arial Bold"/>
                <a:cs typeface="Arial Bold"/>
                <a:sym typeface="Arial Bold"/>
              </a:rPr>
              <a:t>Organisation</a:t>
            </a:r>
            <a:r>
              <a:rPr lang="en-US" sz="5000" b="1" dirty="0">
                <a:solidFill>
                  <a:srgbClr val="003399"/>
                </a:solidFill>
                <a:latin typeface="Arial Bold"/>
                <a:ea typeface="Arial Bold"/>
                <a:cs typeface="Arial Bold"/>
                <a:sym typeface="Arial Bold"/>
              </a:rPr>
              <a:t> de la formation HSE</a:t>
            </a: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B2E9E00A-2355-4E1C-A402-42644E79803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383000" y="9023305"/>
            <a:ext cx="1590675" cy="714375"/>
          </a:xfrm>
          <a:prstGeom prst="rect">
            <a:avLst/>
          </a:prstGeom>
        </p:spPr>
      </p:pic>
    </p:spTree>
  </p:cSld>
  <p:clrMapOvr>
    <a:masterClrMapping/>
  </p:clrMapOvr>
  <p:transition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14426931" y="160420"/>
            <a:ext cx="3707506" cy="695521"/>
          </a:xfrm>
          <a:custGeom>
            <a:avLst/>
            <a:gdLst/>
            <a:ahLst/>
            <a:cxnLst/>
            <a:rect l="l" t="t" r="r" b="b"/>
            <a:pathLst>
              <a:path w="3707506" h="695521">
                <a:moveTo>
                  <a:pt x="0" y="0"/>
                </a:moveTo>
                <a:lnTo>
                  <a:pt x="3707506" y="0"/>
                </a:lnTo>
                <a:lnTo>
                  <a:pt x="3707506" y="695522"/>
                </a:lnTo>
                <a:lnTo>
                  <a:pt x="0" y="695522"/>
                </a:lnTo>
                <a:lnTo>
                  <a:pt x="0" y="0"/>
                </a:lnTo>
                <a:close/>
              </a:path>
            </a:pathLst>
          </a:custGeom>
          <a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 l="-29911"/>
            </a:stretch>
          </a:blipFill>
        </p:spPr>
      </p:sp>
      <p:grpSp>
        <p:nvGrpSpPr>
          <p:cNvPr id="4" name="Group 4"/>
          <p:cNvGrpSpPr/>
          <p:nvPr/>
        </p:nvGrpSpPr>
        <p:grpSpPr>
          <a:xfrm>
            <a:off x="-228600" y="8527076"/>
            <a:ext cx="18650388" cy="1813014"/>
            <a:chOff x="0" y="0"/>
            <a:chExt cx="13208000" cy="121920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13208000" cy="1219200"/>
            </a:xfrm>
            <a:custGeom>
              <a:avLst/>
              <a:gdLst/>
              <a:ahLst/>
              <a:cxnLst/>
              <a:rect l="l" t="t" r="r" b="b"/>
              <a:pathLst>
                <a:path w="13208000" h="1219200">
                  <a:moveTo>
                    <a:pt x="0" y="1219200"/>
                  </a:moveTo>
                  <a:lnTo>
                    <a:pt x="0" y="1016000"/>
                  </a:lnTo>
                  <a:lnTo>
                    <a:pt x="13208000" y="0"/>
                  </a:lnTo>
                  <a:lnTo>
                    <a:pt x="13208000" y="1219200"/>
                  </a:lnTo>
                  <a:lnTo>
                    <a:pt x="0" y="1219200"/>
                  </a:lnTo>
                  <a:close/>
                </a:path>
              </a:pathLst>
            </a:custGeom>
            <a:solidFill>
              <a:srgbClr val="003A7A"/>
            </a:solidFill>
          </p:spPr>
        </p:sp>
      </p:grpSp>
      <p:sp>
        <p:nvSpPr>
          <p:cNvPr id="6" name="TextBox 6"/>
          <p:cNvSpPr txBox="1"/>
          <p:nvPr/>
        </p:nvSpPr>
        <p:spPr>
          <a:xfrm>
            <a:off x="397131" y="1640918"/>
            <a:ext cx="17510671" cy="458484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797792" lvl="1" indent="-398896">
              <a:lnSpc>
                <a:spcPts val="4434"/>
              </a:lnSpc>
              <a:spcBef>
                <a:spcPts val="1200"/>
              </a:spcBef>
              <a:buFont typeface="Arial"/>
              <a:buChar char="•"/>
            </a:pPr>
            <a:r>
              <a:rPr lang="en-US" sz="5500" dirty="0">
                <a:solidFill>
                  <a:srgbClr val="003A7A"/>
                </a:solidFill>
                <a:latin typeface="Arial"/>
                <a:ea typeface="Arial"/>
                <a:cs typeface="Arial"/>
                <a:sym typeface="Arial"/>
              </a:rPr>
              <a:t>des </a:t>
            </a:r>
            <a:r>
              <a:rPr lang="en-US" sz="5500" dirty="0" err="1">
                <a:solidFill>
                  <a:srgbClr val="003A7A"/>
                </a:solidFill>
                <a:latin typeface="Arial"/>
                <a:ea typeface="Arial"/>
                <a:cs typeface="Arial"/>
                <a:sym typeface="Arial"/>
              </a:rPr>
              <a:t>projets</a:t>
            </a:r>
            <a:r>
              <a:rPr lang="en-US" sz="5500" dirty="0">
                <a:solidFill>
                  <a:srgbClr val="003A7A"/>
                </a:solidFill>
                <a:latin typeface="Arial"/>
                <a:ea typeface="Arial"/>
                <a:cs typeface="Arial"/>
                <a:sym typeface="Arial"/>
              </a:rPr>
              <a:t> de </a:t>
            </a:r>
            <a:r>
              <a:rPr lang="en-US" sz="5500" dirty="0" err="1">
                <a:solidFill>
                  <a:srgbClr val="003A7A"/>
                </a:solidFill>
                <a:latin typeface="Arial"/>
                <a:ea typeface="Arial"/>
                <a:cs typeface="Arial"/>
                <a:sym typeface="Arial"/>
              </a:rPr>
              <a:t>groupe</a:t>
            </a:r>
            <a:r>
              <a:rPr lang="en-US" sz="5500" dirty="0">
                <a:solidFill>
                  <a:srgbClr val="003A7A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5500" dirty="0" err="1">
                <a:solidFill>
                  <a:srgbClr val="003A7A"/>
                </a:solidFill>
                <a:latin typeface="Arial"/>
                <a:ea typeface="Arial"/>
                <a:cs typeface="Arial"/>
                <a:sym typeface="Arial"/>
              </a:rPr>
              <a:t>chaque</a:t>
            </a:r>
            <a:r>
              <a:rPr lang="en-US" sz="5500" dirty="0">
                <a:solidFill>
                  <a:srgbClr val="003A7A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5500" dirty="0" err="1">
                <a:solidFill>
                  <a:srgbClr val="003A7A"/>
                </a:solidFill>
                <a:latin typeface="Arial"/>
                <a:ea typeface="Arial"/>
                <a:cs typeface="Arial"/>
                <a:sym typeface="Arial"/>
              </a:rPr>
              <a:t>semestre</a:t>
            </a:r>
            <a:r>
              <a:rPr lang="en-US" sz="5500" dirty="0">
                <a:solidFill>
                  <a:srgbClr val="003A7A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5500" dirty="0" err="1">
                <a:solidFill>
                  <a:srgbClr val="003A7A"/>
                </a:solidFill>
                <a:latin typeface="Arial"/>
                <a:ea typeface="Arial"/>
                <a:cs typeface="Arial"/>
                <a:sym typeface="Arial"/>
              </a:rPr>
              <a:t>dits</a:t>
            </a:r>
            <a:r>
              <a:rPr lang="en-US" sz="5500" dirty="0">
                <a:solidFill>
                  <a:srgbClr val="003A7A"/>
                </a:solidFill>
                <a:latin typeface="Arial"/>
                <a:ea typeface="Arial"/>
                <a:cs typeface="Arial"/>
                <a:sym typeface="Arial"/>
              </a:rPr>
              <a:t> « </a:t>
            </a:r>
            <a:r>
              <a:rPr lang="en-US" sz="5500" dirty="0" err="1">
                <a:solidFill>
                  <a:srgbClr val="003A7A"/>
                </a:solidFill>
                <a:latin typeface="Arial"/>
                <a:ea typeface="Arial"/>
                <a:cs typeface="Arial"/>
                <a:sym typeface="Arial"/>
              </a:rPr>
              <a:t>Saé</a:t>
            </a:r>
            <a:r>
              <a:rPr lang="en-US" sz="5500" dirty="0">
                <a:solidFill>
                  <a:srgbClr val="003A7A"/>
                </a:solidFill>
                <a:latin typeface="Arial"/>
                <a:ea typeface="Arial"/>
                <a:cs typeface="Arial"/>
                <a:sym typeface="Arial"/>
              </a:rPr>
              <a:t> »</a:t>
            </a:r>
          </a:p>
          <a:p>
            <a:pPr marL="797792" lvl="1" indent="-398896">
              <a:lnSpc>
                <a:spcPts val="4434"/>
              </a:lnSpc>
              <a:spcBef>
                <a:spcPts val="1200"/>
              </a:spcBef>
              <a:buFont typeface="Arial"/>
              <a:buChar char="•"/>
            </a:pPr>
            <a:r>
              <a:rPr lang="en-US" sz="5500" dirty="0">
                <a:solidFill>
                  <a:srgbClr val="003A7A"/>
                </a:solidFill>
                <a:latin typeface="Arial"/>
                <a:ea typeface="Arial"/>
                <a:cs typeface="Arial"/>
                <a:sym typeface="Arial"/>
              </a:rPr>
              <a:t>des stages </a:t>
            </a:r>
            <a:r>
              <a:rPr lang="en-US" sz="5500" dirty="0" err="1">
                <a:solidFill>
                  <a:srgbClr val="003A7A"/>
                </a:solidFill>
                <a:latin typeface="Arial"/>
                <a:ea typeface="Arial"/>
                <a:cs typeface="Arial"/>
                <a:sym typeface="Arial"/>
              </a:rPr>
              <a:t>ou</a:t>
            </a:r>
            <a:r>
              <a:rPr lang="en-US" sz="5500" dirty="0">
                <a:solidFill>
                  <a:srgbClr val="003A7A"/>
                </a:solidFill>
                <a:latin typeface="Arial"/>
                <a:ea typeface="Arial"/>
                <a:cs typeface="Arial"/>
                <a:sym typeface="Arial"/>
              </a:rPr>
              <a:t> de </a:t>
            </a:r>
            <a:r>
              <a:rPr lang="en-US" sz="5500" dirty="0" err="1">
                <a:solidFill>
                  <a:srgbClr val="003A7A"/>
                </a:solidFill>
                <a:latin typeface="Arial"/>
                <a:ea typeface="Arial"/>
                <a:cs typeface="Arial"/>
                <a:sym typeface="Arial"/>
              </a:rPr>
              <a:t>l’apprentissage</a:t>
            </a:r>
            <a:endParaRPr lang="en-US" sz="5500" dirty="0">
              <a:solidFill>
                <a:srgbClr val="003A7A"/>
              </a:solidFill>
              <a:latin typeface="Arial"/>
              <a:ea typeface="Arial"/>
              <a:cs typeface="Arial"/>
              <a:sym typeface="Arial"/>
            </a:endParaRPr>
          </a:p>
          <a:p>
            <a:pPr marL="797792" lvl="1" indent="-398896">
              <a:lnSpc>
                <a:spcPts val="4434"/>
              </a:lnSpc>
              <a:spcBef>
                <a:spcPts val="1200"/>
              </a:spcBef>
              <a:buFont typeface="Arial"/>
              <a:buChar char="•"/>
            </a:pPr>
            <a:r>
              <a:rPr lang="en-US" sz="5500" dirty="0">
                <a:solidFill>
                  <a:srgbClr val="003A7A"/>
                </a:solidFill>
                <a:latin typeface="Arial"/>
                <a:ea typeface="Arial"/>
                <a:cs typeface="Arial"/>
                <a:sym typeface="Arial"/>
              </a:rPr>
              <a:t>des </a:t>
            </a:r>
            <a:r>
              <a:rPr lang="en-US" sz="5500" dirty="0" err="1">
                <a:solidFill>
                  <a:srgbClr val="003A7A"/>
                </a:solidFill>
                <a:latin typeface="Arial"/>
                <a:ea typeface="Arial"/>
                <a:cs typeface="Arial"/>
                <a:sym typeface="Arial"/>
              </a:rPr>
              <a:t>cours</a:t>
            </a:r>
            <a:r>
              <a:rPr lang="en-US" sz="5500" dirty="0">
                <a:solidFill>
                  <a:srgbClr val="003A7A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5500" dirty="0" err="1">
                <a:solidFill>
                  <a:srgbClr val="003A7A"/>
                </a:solidFill>
                <a:latin typeface="Arial"/>
                <a:ea typeface="Arial"/>
                <a:cs typeface="Arial"/>
                <a:sym typeface="Arial"/>
              </a:rPr>
              <a:t>dispensés</a:t>
            </a:r>
            <a:r>
              <a:rPr lang="en-US" sz="5500" dirty="0">
                <a:solidFill>
                  <a:srgbClr val="003A7A"/>
                </a:solidFill>
                <a:latin typeface="Arial"/>
                <a:ea typeface="Arial"/>
                <a:cs typeface="Arial"/>
                <a:sym typeface="Arial"/>
              </a:rPr>
              <a:t> par des </a:t>
            </a:r>
            <a:r>
              <a:rPr lang="en-US" sz="5500" dirty="0" err="1">
                <a:solidFill>
                  <a:srgbClr val="003A7A"/>
                </a:solidFill>
                <a:latin typeface="Arial"/>
                <a:ea typeface="Arial"/>
                <a:cs typeface="Arial"/>
                <a:sym typeface="Arial"/>
              </a:rPr>
              <a:t>professionnels</a:t>
            </a:r>
            <a:r>
              <a:rPr lang="en-US" sz="5500" dirty="0">
                <a:solidFill>
                  <a:srgbClr val="003A7A"/>
                </a:solidFill>
                <a:latin typeface="Arial"/>
                <a:ea typeface="Arial"/>
                <a:cs typeface="Arial"/>
                <a:sym typeface="Arial"/>
              </a:rPr>
              <a:t> et </a:t>
            </a:r>
            <a:r>
              <a:rPr lang="en-US" sz="5500" dirty="0" err="1">
                <a:solidFill>
                  <a:srgbClr val="003A7A"/>
                </a:solidFill>
                <a:latin typeface="Arial"/>
                <a:ea typeface="Arial"/>
                <a:cs typeface="Arial"/>
                <a:sym typeface="Arial"/>
              </a:rPr>
              <a:t>enseignants</a:t>
            </a:r>
            <a:r>
              <a:rPr lang="en-US" sz="5500" dirty="0">
                <a:solidFill>
                  <a:srgbClr val="003A7A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5500" dirty="0" err="1">
                <a:solidFill>
                  <a:srgbClr val="003A7A"/>
                </a:solidFill>
                <a:latin typeface="Arial"/>
                <a:ea typeface="Arial"/>
                <a:cs typeface="Arial"/>
                <a:sym typeface="Arial"/>
              </a:rPr>
              <a:t>spécialisés</a:t>
            </a:r>
            <a:endParaRPr lang="en-US" sz="5500" dirty="0">
              <a:solidFill>
                <a:srgbClr val="003A7A"/>
              </a:solidFill>
              <a:latin typeface="Arial"/>
              <a:ea typeface="Arial"/>
              <a:cs typeface="Arial"/>
              <a:sym typeface="Arial"/>
            </a:endParaRPr>
          </a:p>
          <a:p>
            <a:pPr marL="797792" lvl="1" indent="-398896">
              <a:lnSpc>
                <a:spcPts val="4434"/>
              </a:lnSpc>
              <a:spcBef>
                <a:spcPts val="1200"/>
              </a:spcBef>
              <a:buFont typeface="Arial"/>
              <a:buChar char="•"/>
            </a:pPr>
            <a:r>
              <a:rPr lang="en-US" sz="5500" dirty="0">
                <a:solidFill>
                  <a:srgbClr val="003A7A"/>
                </a:solidFill>
                <a:latin typeface="Arial"/>
                <a:ea typeface="Arial"/>
                <a:cs typeface="Arial"/>
                <a:sym typeface="Arial"/>
              </a:rPr>
              <a:t>des </a:t>
            </a:r>
            <a:r>
              <a:rPr lang="en-US" sz="5500" dirty="0" err="1">
                <a:solidFill>
                  <a:srgbClr val="003A7A"/>
                </a:solidFill>
                <a:latin typeface="Arial"/>
                <a:ea typeface="Arial"/>
                <a:cs typeface="Arial"/>
                <a:sym typeface="Arial"/>
              </a:rPr>
              <a:t>enseignements</a:t>
            </a:r>
            <a:r>
              <a:rPr lang="en-US" sz="5500" dirty="0">
                <a:solidFill>
                  <a:srgbClr val="003A7A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5500" dirty="0" err="1">
                <a:solidFill>
                  <a:srgbClr val="003A7A"/>
                </a:solidFill>
                <a:latin typeface="Arial"/>
                <a:ea typeface="Arial"/>
                <a:cs typeface="Arial"/>
                <a:sym typeface="Arial"/>
              </a:rPr>
              <a:t>concrets</a:t>
            </a:r>
            <a:r>
              <a:rPr lang="en-US" sz="5500" dirty="0">
                <a:solidFill>
                  <a:srgbClr val="003A7A"/>
                </a:solidFill>
                <a:latin typeface="Arial"/>
                <a:ea typeface="Arial"/>
                <a:cs typeface="Arial"/>
                <a:sym typeface="Arial"/>
              </a:rPr>
              <a:t> et </a:t>
            </a:r>
            <a:r>
              <a:rPr lang="en-US" sz="5500" dirty="0" err="1">
                <a:solidFill>
                  <a:srgbClr val="003A7A"/>
                </a:solidFill>
                <a:latin typeface="Arial"/>
                <a:ea typeface="Arial"/>
                <a:cs typeface="Arial"/>
                <a:sym typeface="Arial"/>
              </a:rPr>
              <a:t>professionnels</a:t>
            </a:r>
            <a:r>
              <a:rPr lang="en-US" sz="5500" dirty="0">
                <a:solidFill>
                  <a:srgbClr val="003A7A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5500" dirty="0" err="1">
                <a:solidFill>
                  <a:srgbClr val="003A7A"/>
                </a:solidFill>
                <a:latin typeface="Arial"/>
                <a:ea typeface="Arial"/>
                <a:cs typeface="Arial"/>
                <a:sym typeface="Arial"/>
              </a:rPr>
              <a:t>dès</a:t>
            </a:r>
            <a:r>
              <a:rPr lang="en-US" sz="5500" dirty="0">
                <a:solidFill>
                  <a:srgbClr val="003A7A"/>
                </a:solidFill>
                <a:latin typeface="Arial"/>
                <a:ea typeface="Arial"/>
                <a:cs typeface="Arial"/>
                <a:sym typeface="Arial"/>
              </a:rPr>
              <a:t> la 1ère </a:t>
            </a:r>
            <a:r>
              <a:rPr lang="en-US" sz="5500" dirty="0" err="1">
                <a:solidFill>
                  <a:srgbClr val="003A7A"/>
                </a:solidFill>
                <a:latin typeface="Arial"/>
                <a:ea typeface="Arial"/>
                <a:cs typeface="Arial"/>
                <a:sym typeface="Arial"/>
              </a:rPr>
              <a:t>année</a:t>
            </a:r>
            <a:endParaRPr lang="en-US" sz="5500" dirty="0">
              <a:solidFill>
                <a:srgbClr val="003A7A"/>
              </a:solidFill>
              <a:latin typeface="Arial"/>
              <a:ea typeface="Arial"/>
              <a:cs typeface="Arial"/>
              <a:sym typeface="Arial"/>
            </a:endParaRPr>
          </a:p>
          <a:p>
            <a:pPr marL="797792" lvl="1" indent="-398896">
              <a:lnSpc>
                <a:spcPts val="4434"/>
              </a:lnSpc>
              <a:spcBef>
                <a:spcPts val="1200"/>
              </a:spcBef>
              <a:buFont typeface="Arial"/>
              <a:buChar char="•"/>
            </a:pPr>
            <a:r>
              <a:rPr lang="en-US" sz="5500" dirty="0" err="1">
                <a:solidFill>
                  <a:srgbClr val="003A7A"/>
                </a:solidFill>
                <a:latin typeface="Arial"/>
                <a:ea typeface="Arial"/>
                <a:cs typeface="Arial"/>
                <a:sym typeface="Arial"/>
              </a:rPr>
              <a:t>majoritairement</a:t>
            </a:r>
            <a:r>
              <a:rPr lang="en-US" sz="5500" dirty="0">
                <a:solidFill>
                  <a:srgbClr val="003A7A"/>
                </a:solidFill>
                <a:latin typeface="Arial"/>
                <a:ea typeface="Arial"/>
                <a:cs typeface="Arial"/>
                <a:sym typeface="Arial"/>
              </a:rPr>
              <a:t> des TP, </a:t>
            </a:r>
            <a:r>
              <a:rPr lang="en-US" sz="5500" dirty="0" err="1">
                <a:solidFill>
                  <a:srgbClr val="003A7A"/>
                </a:solidFill>
                <a:latin typeface="Arial"/>
                <a:ea typeface="Arial"/>
                <a:cs typeface="Arial"/>
                <a:sym typeface="Arial"/>
              </a:rPr>
              <a:t>mais</a:t>
            </a:r>
            <a:r>
              <a:rPr lang="en-US" sz="5500" dirty="0">
                <a:solidFill>
                  <a:srgbClr val="003A7A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5500" dirty="0" err="1">
                <a:solidFill>
                  <a:srgbClr val="003A7A"/>
                </a:solidFill>
                <a:latin typeface="Arial"/>
                <a:ea typeface="Arial"/>
                <a:cs typeface="Arial"/>
                <a:sym typeface="Arial"/>
              </a:rPr>
              <a:t>aussi</a:t>
            </a:r>
            <a:r>
              <a:rPr lang="en-US" sz="5500" dirty="0">
                <a:solidFill>
                  <a:srgbClr val="003A7A"/>
                </a:solidFill>
                <a:latin typeface="Arial"/>
                <a:ea typeface="Arial"/>
                <a:cs typeface="Arial"/>
                <a:sym typeface="Arial"/>
              </a:rPr>
              <a:t> des TD et CM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533400" y="343973"/>
            <a:ext cx="12970892" cy="80086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6480"/>
              </a:lnSpc>
            </a:pPr>
            <a:r>
              <a:rPr lang="en-US" sz="5000" b="1" dirty="0" err="1">
                <a:solidFill>
                  <a:srgbClr val="003399"/>
                </a:solidFill>
                <a:latin typeface="Arial Bold"/>
                <a:ea typeface="Arial Bold"/>
                <a:cs typeface="Arial Bold"/>
                <a:sym typeface="Arial Bold"/>
              </a:rPr>
              <a:t>Organisation</a:t>
            </a:r>
            <a:r>
              <a:rPr lang="en-US" sz="5000" b="1" dirty="0">
                <a:solidFill>
                  <a:srgbClr val="003399"/>
                </a:solidFill>
                <a:latin typeface="Arial Bold"/>
                <a:ea typeface="Arial Bold"/>
                <a:cs typeface="Arial Bold"/>
                <a:sym typeface="Arial Bold"/>
              </a:rPr>
              <a:t> de la formation HSE</a:t>
            </a:r>
          </a:p>
        </p:txBody>
      </p:sp>
      <p:grpSp>
        <p:nvGrpSpPr>
          <p:cNvPr id="8" name="Group 8"/>
          <p:cNvGrpSpPr/>
          <p:nvPr/>
        </p:nvGrpSpPr>
        <p:grpSpPr>
          <a:xfrm>
            <a:off x="397131" y="7438842"/>
            <a:ext cx="16183250" cy="2051646"/>
            <a:chOff x="-588092" y="394489"/>
            <a:chExt cx="21577668" cy="2735529"/>
          </a:xfrm>
        </p:grpSpPr>
        <p:sp>
          <p:nvSpPr>
            <p:cNvPr id="9" name="TextBox 9"/>
            <p:cNvSpPr txBox="1"/>
            <p:nvPr/>
          </p:nvSpPr>
          <p:spPr>
            <a:xfrm>
              <a:off x="-588092" y="1625332"/>
              <a:ext cx="21577668" cy="1504686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just">
                <a:lnSpc>
                  <a:spcPts val="4434"/>
                </a:lnSpc>
                <a:spcBef>
                  <a:spcPct val="0"/>
                </a:spcBef>
              </a:pPr>
              <a:r>
                <a:rPr lang="en-US" sz="3695" dirty="0" err="1">
                  <a:solidFill>
                    <a:srgbClr val="003A7A"/>
                  </a:solidFill>
                  <a:latin typeface="Arial"/>
                  <a:ea typeface="Arial"/>
                  <a:cs typeface="Arial"/>
                  <a:sym typeface="Arial"/>
                </a:rPr>
                <a:t>P</a:t>
              </a:r>
              <a:r>
                <a:rPr lang="en-US" sz="3695" u="none" strike="noStrike" dirty="0" err="1">
                  <a:solidFill>
                    <a:srgbClr val="003A7A"/>
                  </a:solidFill>
                  <a:latin typeface="Arial"/>
                  <a:ea typeface="Arial"/>
                  <a:cs typeface="Arial"/>
                  <a:sym typeface="Arial"/>
                </a:rPr>
                <a:t>rojets</a:t>
              </a:r>
              <a:r>
                <a:rPr lang="en-US" sz="3695" u="none" strike="noStrike" dirty="0">
                  <a:solidFill>
                    <a:srgbClr val="003A7A"/>
                  </a:solidFill>
                  <a:latin typeface="Arial"/>
                  <a:ea typeface="Arial"/>
                  <a:cs typeface="Arial"/>
                  <a:sym typeface="Arial"/>
                </a:rPr>
                <a:t>, travail </a:t>
              </a:r>
              <a:r>
                <a:rPr lang="en-US" sz="3695" u="none" strike="noStrike" dirty="0" err="1">
                  <a:solidFill>
                    <a:srgbClr val="003A7A"/>
                  </a:solidFill>
                  <a:latin typeface="Arial"/>
                  <a:ea typeface="Arial"/>
                  <a:cs typeface="Arial"/>
                  <a:sym typeface="Arial"/>
                </a:rPr>
                <a:t>en</a:t>
              </a:r>
              <a:r>
                <a:rPr lang="en-US" sz="3695" u="none" strike="noStrike" dirty="0">
                  <a:solidFill>
                    <a:srgbClr val="003A7A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lang="en-US" sz="3695" u="none" strike="noStrike" dirty="0" err="1">
                  <a:solidFill>
                    <a:srgbClr val="003A7A"/>
                  </a:solidFill>
                  <a:latin typeface="Arial"/>
                  <a:ea typeface="Arial"/>
                  <a:cs typeface="Arial"/>
                  <a:sym typeface="Arial"/>
                </a:rPr>
                <a:t>équipe</a:t>
              </a:r>
              <a:r>
                <a:rPr lang="en-US" sz="3695" u="none" strike="noStrike" dirty="0">
                  <a:solidFill>
                    <a:srgbClr val="003A7A"/>
                  </a:solidFill>
                  <a:latin typeface="Arial"/>
                  <a:ea typeface="Arial"/>
                  <a:cs typeface="Arial"/>
                  <a:sym typeface="Arial"/>
                </a:rPr>
                <a:t>, études de </a:t>
              </a:r>
              <a:r>
                <a:rPr lang="en-US" sz="3695" u="none" strike="noStrike" dirty="0" err="1">
                  <a:solidFill>
                    <a:srgbClr val="003A7A"/>
                  </a:solidFill>
                  <a:latin typeface="Arial"/>
                  <a:ea typeface="Arial"/>
                  <a:cs typeface="Arial"/>
                  <a:sym typeface="Arial"/>
                </a:rPr>
                <a:t>cas</a:t>
              </a:r>
              <a:r>
                <a:rPr lang="en-US" sz="3695" u="none" strike="noStrike" dirty="0">
                  <a:solidFill>
                    <a:srgbClr val="003A7A"/>
                  </a:solidFill>
                  <a:latin typeface="Arial"/>
                  <a:ea typeface="Arial"/>
                  <a:cs typeface="Arial"/>
                  <a:sym typeface="Arial"/>
                </a:rPr>
                <a:t>, simulations de crise,</a:t>
              </a:r>
            </a:p>
            <a:p>
              <a:pPr algn="just">
                <a:lnSpc>
                  <a:spcPts val="4434"/>
                </a:lnSpc>
                <a:spcBef>
                  <a:spcPct val="0"/>
                </a:spcBef>
              </a:pPr>
              <a:r>
                <a:rPr lang="en-US" sz="3695" u="none" strike="noStrike" dirty="0">
                  <a:solidFill>
                    <a:srgbClr val="003A7A"/>
                  </a:solidFill>
                  <a:latin typeface="Arial"/>
                  <a:ea typeface="Arial"/>
                  <a:cs typeface="Arial"/>
                  <a:sym typeface="Arial"/>
                </a:rPr>
                <a:t>jeux de </a:t>
              </a:r>
              <a:r>
                <a:rPr lang="en-US" sz="3695" u="none" strike="noStrike" dirty="0" err="1">
                  <a:solidFill>
                    <a:srgbClr val="003A7A"/>
                  </a:solidFill>
                  <a:latin typeface="Arial"/>
                  <a:ea typeface="Arial"/>
                  <a:cs typeface="Arial"/>
                  <a:sym typeface="Arial"/>
                </a:rPr>
                <a:t>rôles</a:t>
              </a:r>
              <a:r>
                <a:rPr lang="en-US" sz="3695" u="none" strike="noStrike" dirty="0">
                  <a:solidFill>
                    <a:srgbClr val="003A7A"/>
                  </a:solidFill>
                  <a:latin typeface="Arial"/>
                  <a:ea typeface="Arial"/>
                  <a:cs typeface="Arial"/>
                  <a:sym typeface="Arial"/>
                </a:rPr>
                <a:t>…</a:t>
              </a:r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-588092" y="394489"/>
              <a:ext cx="8987499" cy="112077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l">
                <a:lnSpc>
                  <a:spcPts val="6000"/>
                </a:lnSpc>
                <a:spcBef>
                  <a:spcPct val="0"/>
                </a:spcBef>
              </a:pPr>
              <a:r>
                <a:rPr lang="en-US" sz="5000" b="1" u="none" strike="noStrike" dirty="0">
                  <a:solidFill>
                    <a:srgbClr val="003399"/>
                  </a:solidFill>
                  <a:latin typeface="Arial Bold"/>
                  <a:ea typeface="Arial Bold"/>
                  <a:cs typeface="Arial Bold"/>
                  <a:sym typeface="Arial Bold"/>
                </a:rPr>
                <a:t>Une </a:t>
              </a:r>
              <a:r>
                <a:rPr lang="en-US" sz="5000" b="1" u="none" strike="noStrike" dirty="0" err="1">
                  <a:solidFill>
                    <a:srgbClr val="003399"/>
                  </a:solidFill>
                  <a:latin typeface="Arial Bold"/>
                  <a:ea typeface="Arial Bold"/>
                  <a:cs typeface="Arial Bold"/>
                  <a:sym typeface="Arial Bold"/>
                </a:rPr>
                <a:t>pédagogie</a:t>
              </a:r>
              <a:r>
                <a:rPr lang="en-US" sz="5000" b="1" u="none" strike="noStrike" dirty="0">
                  <a:solidFill>
                    <a:srgbClr val="003399"/>
                  </a:solidFill>
                  <a:latin typeface="Arial Bold"/>
                  <a:ea typeface="Arial Bold"/>
                  <a:cs typeface="Arial Bold"/>
                  <a:sym typeface="Arial Bold"/>
                </a:rPr>
                <a:t> </a:t>
              </a:r>
              <a:r>
                <a:rPr lang="en-US" sz="5000" b="1" u="none" strike="noStrike" dirty="0" err="1">
                  <a:solidFill>
                    <a:srgbClr val="003399"/>
                  </a:solidFill>
                  <a:latin typeface="Arial Bold"/>
                  <a:ea typeface="Arial Bold"/>
                  <a:cs typeface="Arial Bold"/>
                  <a:sym typeface="Arial Bold"/>
                </a:rPr>
                <a:t>variée</a:t>
              </a:r>
              <a:r>
                <a:rPr lang="en-US" sz="5000" b="1" u="none" strike="noStrike" dirty="0">
                  <a:solidFill>
                    <a:srgbClr val="003399"/>
                  </a:solidFill>
                  <a:latin typeface="Arial Bold"/>
                  <a:ea typeface="Arial Bold"/>
                  <a:cs typeface="Arial Bold"/>
                  <a:sym typeface="Arial Bold"/>
                </a:rPr>
                <a:t> </a:t>
              </a:r>
            </a:p>
          </p:txBody>
        </p:sp>
      </p:grpSp>
      <p:pic>
        <p:nvPicPr>
          <p:cNvPr id="11" name="Image 10">
            <a:extLst>
              <a:ext uri="{FF2B5EF4-FFF2-40B4-BE49-F238E27FC236}">
                <a16:creationId xmlns:a16="http://schemas.microsoft.com/office/drawing/2014/main" id="{9B50246B-9A9E-47F0-8947-0E9910E7346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317127" y="9038243"/>
            <a:ext cx="1590675" cy="714375"/>
          </a:xfrm>
          <a:prstGeom prst="rect">
            <a:avLst/>
          </a:prstGeom>
        </p:spPr>
      </p:pic>
    </p:spTree>
  </p:cSld>
  <p:clrMapOvr>
    <a:masterClrMapping/>
  </p:clrMapOvr>
  <p:transition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4426931" y="160420"/>
            <a:ext cx="3707506" cy="695521"/>
          </a:xfrm>
          <a:custGeom>
            <a:avLst/>
            <a:gdLst/>
            <a:ahLst/>
            <a:cxnLst/>
            <a:rect l="l" t="t" r="r" b="b"/>
            <a:pathLst>
              <a:path w="3707506" h="695521">
                <a:moveTo>
                  <a:pt x="0" y="0"/>
                </a:moveTo>
                <a:lnTo>
                  <a:pt x="3707506" y="0"/>
                </a:lnTo>
                <a:lnTo>
                  <a:pt x="3707506" y="695522"/>
                </a:lnTo>
                <a:lnTo>
                  <a:pt x="0" y="695522"/>
                </a:lnTo>
                <a:lnTo>
                  <a:pt x="0" y="0"/>
                </a:lnTo>
                <a:close/>
              </a:path>
            </a:pathLst>
          </a:custGeo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 l="-29911"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-228600" y="8473986"/>
            <a:ext cx="18719118" cy="1813014"/>
            <a:chOff x="0" y="0"/>
            <a:chExt cx="13208000" cy="121920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13208000" cy="1219200"/>
            </a:xfrm>
            <a:custGeom>
              <a:avLst/>
              <a:gdLst/>
              <a:ahLst/>
              <a:cxnLst/>
              <a:rect l="l" t="t" r="r" b="b"/>
              <a:pathLst>
                <a:path w="13208000" h="1219200">
                  <a:moveTo>
                    <a:pt x="0" y="1219200"/>
                  </a:moveTo>
                  <a:lnTo>
                    <a:pt x="0" y="1016000"/>
                  </a:lnTo>
                  <a:lnTo>
                    <a:pt x="13208000" y="0"/>
                  </a:lnTo>
                  <a:lnTo>
                    <a:pt x="13208000" y="1219200"/>
                  </a:lnTo>
                  <a:lnTo>
                    <a:pt x="0" y="1219200"/>
                  </a:lnTo>
                  <a:close/>
                </a:path>
              </a:pathLst>
            </a:custGeom>
            <a:solidFill>
              <a:srgbClr val="003A7A"/>
            </a:solidFill>
          </p:spPr>
        </p:sp>
      </p:grpSp>
      <p:grpSp>
        <p:nvGrpSpPr>
          <p:cNvPr id="5" name="Group 5"/>
          <p:cNvGrpSpPr/>
          <p:nvPr/>
        </p:nvGrpSpPr>
        <p:grpSpPr>
          <a:xfrm>
            <a:off x="622912" y="2863715"/>
            <a:ext cx="3651862" cy="5610271"/>
            <a:chOff x="0" y="0"/>
            <a:chExt cx="961807" cy="1477602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961807" cy="1477602"/>
            </a:xfrm>
            <a:custGeom>
              <a:avLst/>
              <a:gdLst/>
              <a:ahLst/>
              <a:cxnLst/>
              <a:rect l="l" t="t" r="r" b="b"/>
              <a:pathLst>
                <a:path w="961807" h="1477602">
                  <a:moveTo>
                    <a:pt x="108120" y="0"/>
                  </a:moveTo>
                  <a:lnTo>
                    <a:pt x="853688" y="0"/>
                  </a:lnTo>
                  <a:cubicBezTo>
                    <a:pt x="913401" y="0"/>
                    <a:pt x="961807" y="48407"/>
                    <a:pt x="961807" y="108120"/>
                  </a:cubicBezTo>
                  <a:lnTo>
                    <a:pt x="961807" y="1369483"/>
                  </a:lnTo>
                  <a:cubicBezTo>
                    <a:pt x="961807" y="1429195"/>
                    <a:pt x="913401" y="1477602"/>
                    <a:pt x="853688" y="1477602"/>
                  </a:cubicBezTo>
                  <a:lnTo>
                    <a:pt x="108120" y="1477602"/>
                  </a:lnTo>
                  <a:cubicBezTo>
                    <a:pt x="48407" y="1477602"/>
                    <a:pt x="0" y="1429195"/>
                    <a:pt x="0" y="1369483"/>
                  </a:cubicBezTo>
                  <a:lnTo>
                    <a:pt x="0" y="108120"/>
                  </a:lnTo>
                  <a:cubicBezTo>
                    <a:pt x="0" y="48407"/>
                    <a:pt x="48407" y="0"/>
                    <a:pt x="108120" y="0"/>
                  </a:cubicBezTo>
                  <a:close/>
                </a:path>
              </a:pathLst>
            </a:custGeom>
            <a:solidFill>
              <a:srgbClr val="0070C0"/>
            </a:solidFill>
          </p:spPr>
        </p:sp>
        <p:sp>
          <p:nvSpPr>
            <p:cNvPr id="7" name="TextBox 7"/>
            <p:cNvSpPr txBox="1"/>
            <p:nvPr/>
          </p:nvSpPr>
          <p:spPr>
            <a:xfrm>
              <a:off x="0" y="-38100"/>
              <a:ext cx="961807" cy="151570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5086350" y="2863715"/>
            <a:ext cx="3651862" cy="5610271"/>
            <a:chOff x="0" y="0"/>
            <a:chExt cx="961807" cy="1477602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961807" cy="1477602"/>
            </a:xfrm>
            <a:custGeom>
              <a:avLst/>
              <a:gdLst/>
              <a:ahLst/>
              <a:cxnLst/>
              <a:rect l="l" t="t" r="r" b="b"/>
              <a:pathLst>
                <a:path w="961807" h="1477602">
                  <a:moveTo>
                    <a:pt x="108120" y="0"/>
                  </a:moveTo>
                  <a:lnTo>
                    <a:pt x="853688" y="0"/>
                  </a:lnTo>
                  <a:cubicBezTo>
                    <a:pt x="913401" y="0"/>
                    <a:pt x="961807" y="48407"/>
                    <a:pt x="961807" y="108120"/>
                  </a:cubicBezTo>
                  <a:lnTo>
                    <a:pt x="961807" y="1369483"/>
                  </a:lnTo>
                  <a:cubicBezTo>
                    <a:pt x="961807" y="1429195"/>
                    <a:pt x="913401" y="1477602"/>
                    <a:pt x="853688" y="1477602"/>
                  </a:cubicBezTo>
                  <a:lnTo>
                    <a:pt x="108120" y="1477602"/>
                  </a:lnTo>
                  <a:cubicBezTo>
                    <a:pt x="48407" y="1477602"/>
                    <a:pt x="0" y="1429195"/>
                    <a:pt x="0" y="1369483"/>
                  </a:cubicBezTo>
                  <a:lnTo>
                    <a:pt x="0" y="108120"/>
                  </a:lnTo>
                  <a:cubicBezTo>
                    <a:pt x="0" y="48407"/>
                    <a:pt x="48407" y="0"/>
                    <a:pt x="108120" y="0"/>
                  </a:cubicBezTo>
                  <a:close/>
                </a:path>
              </a:pathLst>
            </a:custGeom>
            <a:solidFill>
              <a:srgbClr val="0070C0"/>
            </a:solidFill>
          </p:spPr>
        </p:sp>
        <p:sp>
          <p:nvSpPr>
            <p:cNvPr id="10" name="TextBox 10"/>
            <p:cNvSpPr txBox="1"/>
            <p:nvPr/>
          </p:nvSpPr>
          <p:spPr>
            <a:xfrm>
              <a:off x="0" y="-38100"/>
              <a:ext cx="961807" cy="151570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9549788" y="2863715"/>
            <a:ext cx="3651862" cy="5610271"/>
            <a:chOff x="0" y="0"/>
            <a:chExt cx="961807" cy="1477602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961807" cy="1477602"/>
            </a:xfrm>
            <a:custGeom>
              <a:avLst/>
              <a:gdLst/>
              <a:ahLst/>
              <a:cxnLst/>
              <a:rect l="l" t="t" r="r" b="b"/>
              <a:pathLst>
                <a:path w="961807" h="1477602">
                  <a:moveTo>
                    <a:pt x="108120" y="0"/>
                  </a:moveTo>
                  <a:lnTo>
                    <a:pt x="853688" y="0"/>
                  </a:lnTo>
                  <a:cubicBezTo>
                    <a:pt x="913401" y="0"/>
                    <a:pt x="961807" y="48407"/>
                    <a:pt x="961807" y="108120"/>
                  </a:cubicBezTo>
                  <a:lnTo>
                    <a:pt x="961807" y="1369483"/>
                  </a:lnTo>
                  <a:cubicBezTo>
                    <a:pt x="961807" y="1429195"/>
                    <a:pt x="913401" y="1477602"/>
                    <a:pt x="853688" y="1477602"/>
                  </a:cubicBezTo>
                  <a:lnTo>
                    <a:pt x="108120" y="1477602"/>
                  </a:lnTo>
                  <a:cubicBezTo>
                    <a:pt x="48407" y="1477602"/>
                    <a:pt x="0" y="1429195"/>
                    <a:pt x="0" y="1369483"/>
                  </a:cubicBezTo>
                  <a:lnTo>
                    <a:pt x="0" y="108120"/>
                  </a:lnTo>
                  <a:cubicBezTo>
                    <a:pt x="0" y="48407"/>
                    <a:pt x="48407" y="0"/>
                    <a:pt x="108120" y="0"/>
                  </a:cubicBezTo>
                  <a:close/>
                </a:path>
              </a:pathLst>
            </a:custGeom>
            <a:solidFill>
              <a:srgbClr val="0070C0"/>
            </a:solidFill>
          </p:spPr>
        </p:sp>
        <p:sp>
          <p:nvSpPr>
            <p:cNvPr id="13" name="TextBox 13"/>
            <p:cNvSpPr txBox="1"/>
            <p:nvPr/>
          </p:nvSpPr>
          <p:spPr>
            <a:xfrm>
              <a:off x="0" y="-38100"/>
              <a:ext cx="961807" cy="151570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4" name="Group 14"/>
          <p:cNvGrpSpPr/>
          <p:nvPr/>
        </p:nvGrpSpPr>
        <p:grpSpPr>
          <a:xfrm>
            <a:off x="14013225" y="2863715"/>
            <a:ext cx="3651862" cy="5610271"/>
            <a:chOff x="0" y="0"/>
            <a:chExt cx="961807" cy="1477602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961807" cy="1477602"/>
            </a:xfrm>
            <a:custGeom>
              <a:avLst/>
              <a:gdLst/>
              <a:ahLst/>
              <a:cxnLst/>
              <a:rect l="l" t="t" r="r" b="b"/>
              <a:pathLst>
                <a:path w="961807" h="1477602">
                  <a:moveTo>
                    <a:pt x="108120" y="0"/>
                  </a:moveTo>
                  <a:lnTo>
                    <a:pt x="853688" y="0"/>
                  </a:lnTo>
                  <a:cubicBezTo>
                    <a:pt x="913401" y="0"/>
                    <a:pt x="961807" y="48407"/>
                    <a:pt x="961807" y="108120"/>
                  </a:cubicBezTo>
                  <a:lnTo>
                    <a:pt x="961807" y="1369483"/>
                  </a:lnTo>
                  <a:cubicBezTo>
                    <a:pt x="961807" y="1429195"/>
                    <a:pt x="913401" y="1477602"/>
                    <a:pt x="853688" y="1477602"/>
                  </a:cubicBezTo>
                  <a:lnTo>
                    <a:pt x="108120" y="1477602"/>
                  </a:lnTo>
                  <a:cubicBezTo>
                    <a:pt x="48407" y="1477602"/>
                    <a:pt x="0" y="1429195"/>
                    <a:pt x="0" y="1369483"/>
                  </a:cubicBezTo>
                  <a:lnTo>
                    <a:pt x="0" y="108120"/>
                  </a:lnTo>
                  <a:cubicBezTo>
                    <a:pt x="0" y="48407"/>
                    <a:pt x="48407" y="0"/>
                    <a:pt x="108120" y="0"/>
                  </a:cubicBezTo>
                  <a:close/>
                </a:path>
              </a:pathLst>
            </a:custGeom>
            <a:solidFill>
              <a:srgbClr val="0070C0"/>
            </a:solidFill>
          </p:spPr>
        </p:sp>
        <p:sp>
          <p:nvSpPr>
            <p:cNvPr id="16" name="TextBox 16"/>
            <p:cNvSpPr txBox="1"/>
            <p:nvPr/>
          </p:nvSpPr>
          <p:spPr>
            <a:xfrm>
              <a:off x="0" y="-38100"/>
              <a:ext cx="961807" cy="151570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7" name="Group 17"/>
          <p:cNvGrpSpPr/>
          <p:nvPr/>
        </p:nvGrpSpPr>
        <p:grpSpPr>
          <a:xfrm>
            <a:off x="905794" y="1598521"/>
            <a:ext cx="3086100" cy="3086100"/>
            <a:chOff x="0" y="0"/>
            <a:chExt cx="812800" cy="812800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3399"/>
            </a:solidFill>
          </p:spPr>
        </p:sp>
        <p:sp>
          <p:nvSpPr>
            <p:cNvPr id="19" name="TextBox 19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20" name="TextBox 20"/>
          <p:cNvSpPr txBox="1"/>
          <p:nvPr/>
        </p:nvSpPr>
        <p:spPr>
          <a:xfrm>
            <a:off x="635269" y="334998"/>
            <a:ext cx="7504732" cy="8008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480"/>
              </a:lnSpc>
            </a:pPr>
            <a:r>
              <a:rPr lang="en-US" sz="5000" b="1" dirty="0" err="1">
                <a:solidFill>
                  <a:srgbClr val="003399"/>
                </a:solidFill>
                <a:latin typeface="Arial Bold"/>
                <a:ea typeface="Arial Bold"/>
                <a:cs typeface="Arial Bold"/>
                <a:sym typeface="Arial Bold"/>
              </a:rPr>
              <a:t>Exemples</a:t>
            </a:r>
            <a:r>
              <a:rPr lang="en-US" sz="5000" b="1" dirty="0">
                <a:solidFill>
                  <a:srgbClr val="003399"/>
                </a:solidFill>
                <a:latin typeface="Arial Bold"/>
                <a:ea typeface="Arial Bold"/>
                <a:cs typeface="Arial Bold"/>
                <a:sym typeface="Arial Bold"/>
              </a:rPr>
              <a:t> de </a:t>
            </a:r>
            <a:r>
              <a:rPr lang="en-US" sz="5000" b="1" dirty="0" err="1">
                <a:solidFill>
                  <a:srgbClr val="003399"/>
                </a:solidFill>
                <a:latin typeface="Arial Bold"/>
                <a:ea typeface="Arial Bold"/>
                <a:cs typeface="Arial Bold"/>
                <a:sym typeface="Arial Bold"/>
              </a:rPr>
              <a:t>contenus</a:t>
            </a:r>
            <a:endParaRPr lang="en-US" sz="5000" b="1" dirty="0">
              <a:solidFill>
                <a:srgbClr val="003399"/>
              </a:solidFill>
              <a:latin typeface="Arial Bold"/>
              <a:ea typeface="Arial Bold"/>
              <a:cs typeface="Arial Bold"/>
              <a:sym typeface="Arial Bold"/>
            </a:endParaRPr>
          </a:p>
        </p:txBody>
      </p:sp>
      <p:grpSp>
        <p:nvGrpSpPr>
          <p:cNvPr id="21" name="Group 21"/>
          <p:cNvGrpSpPr/>
          <p:nvPr/>
        </p:nvGrpSpPr>
        <p:grpSpPr>
          <a:xfrm>
            <a:off x="5369231" y="1598521"/>
            <a:ext cx="3086100" cy="3086100"/>
            <a:chOff x="0" y="0"/>
            <a:chExt cx="812800" cy="812800"/>
          </a:xfrm>
        </p:grpSpPr>
        <p:sp>
          <p:nvSpPr>
            <p:cNvPr id="22" name="Freeform 22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3399"/>
            </a:solidFill>
          </p:spPr>
        </p:sp>
        <p:sp>
          <p:nvSpPr>
            <p:cNvPr id="23" name="TextBox 23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24" name="Group 24"/>
          <p:cNvGrpSpPr/>
          <p:nvPr/>
        </p:nvGrpSpPr>
        <p:grpSpPr>
          <a:xfrm>
            <a:off x="9832669" y="1598521"/>
            <a:ext cx="3086100" cy="3086100"/>
            <a:chOff x="0" y="0"/>
            <a:chExt cx="812800" cy="812800"/>
          </a:xfrm>
        </p:grpSpPr>
        <p:sp>
          <p:nvSpPr>
            <p:cNvPr id="25" name="Freeform 25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3399"/>
            </a:solidFill>
          </p:spPr>
        </p:sp>
        <p:sp>
          <p:nvSpPr>
            <p:cNvPr id="26" name="TextBox 26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27" name="Group 27"/>
          <p:cNvGrpSpPr/>
          <p:nvPr/>
        </p:nvGrpSpPr>
        <p:grpSpPr>
          <a:xfrm>
            <a:off x="14296106" y="1598521"/>
            <a:ext cx="3086100" cy="3086100"/>
            <a:chOff x="0" y="0"/>
            <a:chExt cx="812800" cy="812800"/>
          </a:xfrm>
        </p:grpSpPr>
        <p:sp>
          <p:nvSpPr>
            <p:cNvPr id="28" name="Freeform 28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3399"/>
            </a:solidFill>
          </p:spPr>
        </p:sp>
        <p:sp>
          <p:nvSpPr>
            <p:cNvPr id="29" name="TextBox 29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30" name="TextBox 30"/>
          <p:cNvSpPr txBox="1"/>
          <p:nvPr/>
        </p:nvSpPr>
        <p:spPr>
          <a:xfrm>
            <a:off x="1297129" y="1979521"/>
            <a:ext cx="2303429" cy="22479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4320"/>
              </a:lnSpc>
              <a:spcBef>
                <a:spcPct val="0"/>
              </a:spcBef>
            </a:pPr>
            <a:r>
              <a:rPr lang="en-US" sz="3600" b="1" u="none" strike="noStrike" dirty="0">
                <a:solidFill>
                  <a:srgbClr val="00B0F0"/>
                </a:solidFill>
                <a:latin typeface="Arial Bold"/>
                <a:ea typeface="Arial Bold"/>
                <a:cs typeface="Arial Bold"/>
                <a:sym typeface="Arial Bold"/>
              </a:rPr>
              <a:t>Nature des </a:t>
            </a:r>
            <a:r>
              <a:rPr lang="en-US" sz="3600" b="1" u="none" strike="noStrike" dirty="0" err="1">
                <a:solidFill>
                  <a:srgbClr val="00B0F0"/>
                </a:solidFill>
                <a:latin typeface="Arial Bold"/>
                <a:ea typeface="Arial Bold"/>
                <a:cs typeface="Arial Bold"/>
                <a:sym typeface="Arial Bold"/>
              </a:rPr>
              <a:t>différents</a:t>
            </a:r>
            <a:r>
              <a:rPr lang="en-US" sz="3600" b="1" u="none" strike="noStrike" dirty="0">
                <a:solidFill>
                  <a:srgbClr val="00B0F0"/>
                </a:solidFill>
                <a:latin typeface="Arial Bold"/>
                <a:ea typeface="Arial Bold"/>
                <a:cs typeface="Arial Bold"/>
                <a:sym typeface="Arial Bold"/>
              </a:rPr>
              <a:t> </a:t>
            </a:r>
            <a:r>
              <a:rPr lang="en-US" sz="3600" b="1" u="none" strike="noStrike" dirty="0" err="1">
                <a:solidFill>
                  <a:srgbClr val="00B0F0"/>
                </a:solidFill>
                <a:latin typeface="Arial Bold"/>
                <a:ea typeface="Arial Bold"/>
                <a:cs typeface="Arial Bold"/>
                <a:sym typeface="Arial Bold"/>
              </a:rPr>
              <a:t>risques</a:t>
            </a:r>
            <a:r>
              <a:rPr lang="en-US" sz="3600" b="1" u="none" strike="noStrike" dirty="0">
                <a:solidFill>
                  <a:srgbClr val="00B0F0"/>
                </a:solidFill>
                <a:latin typeface="Arial Bold"/>
                <a:ea typeface="Arial Bold"/>
                <a:cs typeface="Arial Bold"/>
                <a:sym typeface="Arial Bold"/>
              </a:rPr>
              <a:t> </a:t>
            </a:r>
          </a:p>
        </p:txBody>
      </p:sp>
      <p:sp>
        <p:nvSpPr>
          <p:cNvPr id="31" name="TextBox 31"/>
          <p:cNvSpPr txBox="1"/>
          <p:nvPr/>
        </p:nvSpPr>
        <p:spPr>
          <a:xfrm>
            <a:off x="5565358" y="2250984"/>
            <a:ext cx="2693846" cy="17049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4320"/>
              </a:lnSpc>
              <a:spcBef>
                <a:spcPct val="0"/>
              </a:spcBef>
            </a:pPr>
            <a:r>
              <a:rPr lang="en-US" sz="3600" b="1">
                <a:solidFill>
                  <a:srgbClr val="00B0F0"/>
                </a:solidFill>
                <a:latin typeface="Arial Bold"/>
                <a:ea typeface="Arial Bold"/>
                <a:cs typeface="Arial Bold"/>
                <a:sym typeface="Arial Bold"/>
              </a:rPr>
              <a:t>Obligations et bonnes pratiques</a:t>
            </a:r>
          </a:p>
        </p:txBody>
      </p:sp>
      <p:sp>
        <p:nvSpPr>
          <p:cNvPr id="32" name="TextBox 32"/>
          <p:cNvSpPr txBox="1"/>
          <p:nvPr/>
        </p:nvSpPr>
        <p:spPr>
          <a:xfrm>
            <a:off x="10024087" y="2250984"/>
            <a:ext cx="2694765" cy="17049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4320"/>
              </a:lnSpc>
              <a:spcBef>
                <a:spcPct val="0"/>
              </a:spcBef>
            </a:pPr>
            <a:r>
              <a:rPr lang="en-US" sz="3600" b="1">
                <a:solidFill>
                  <a:srgbClr val="00B0F0"/>
                </a:solidFill>
                <a:latin typeface="Arial Bold"/>
                <a:ea typeface="Arial Bold"/>
                <a:cs typeface="Arial Bold"/>
                <a:sym typeface="Arial Bold"/>
              </a:rPr>
              <a:t>Ecouter, convaincre, organiser </a:t>
            </a:r>
          </a:p>
        </p:txBody>
      </p:sp>
      <p:sp>
        <p:nvSpPr>
          <p:cNvPr id="33" name="TextBox 33"/>
          <p:cNvSpPr txBox="1"/>
          <p:nvPr/>
        </p:nvSpPr>
        <p:spPr>
          <a:xfrm>
            <a:off x="14536887" y="2222409"/>
            <a:ext cx="2604539" cy="17335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4370"/>
              </a:lnSpc>
              <a:spcBef>
                <a:spcPct val="0"/>
              </a:spcBef>
            </a:pPr>
            <a:r>
              <a:rPr lang="en-US" sz="3642" b="1">
                <a:solidFill>
                  <a:srgbClr val="00B0F0"/>
                </a:solidFill>
                <a:latin typeface="Arial Bold"/>
                <a:ea typeface="Arial Bold"/>
                <a:cs typeface="Arial Bold"/>
                <a:sym typeface="Arial Bold"/>
              </a:rPr>
              <a:t>Se profession-naliser</a:t>
            </a:r>
          </a:p>
        </p:txBody>
      </p:sp>
      <p:sp>
        <p:nvSpPr>
          <p:cNvPr id="34" name="TextBox 34"/>
          <p:cNvSpPr txBox="1"/>
          <p:nvPr/>
        </p:nvSpPr>
        <p:spPr>
          <a:xfrm>
            <a:off x="962853" y="4941796"/>
            <a:ext cx="2971982" cy="315730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098"/>
              </a:lnSpc>
              <a:spcBef>
                <a:spcPct val="0"/>
              </a:spcBef>
            </a:pPr>
            <a:r>
              <a:rPr lang="en-US" sz="3415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maths</a:t>
            </a:r>
            <a:r>
              <a:rPr lang="en-US" sz="3415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, physique, </a:t>
            </a:r>
            <a:r>
              <a:rPr lang="en-US" sz="3415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chimie</a:t>
            </a:r>
            <a:r>
              <a:rPr lang="en-US" sz="3415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</a:p>
          <a:p>
            <a:pPr algn="ctr">
              <a:lnSpc>
                <a:spcPts val="4098"/>
              </a:lnSpc>
              <a:spcBef>
                <a:spcPct val="0"/>
              </a:spcBef>
            </a:pPr>
            <a:r>
              <a:rPr lang="en-US" sz="3415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biologie</a:t>
            </a:r>
            <a:r>
              <a:rPr lang="en-US" sz="3415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US" sz="3415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psychologie</a:t>
            </a:r>
            <a:r>
              <a:rPr lang="en-US" sz="3415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US" sz="3415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ergonomie</a:t>
            </a:r>
            <a:r>
              <a:rPr lang="en-US" sz="3415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…</a:t>
            </a:r>
          </a:p>
        </p:txBody>
      </p:sp>
      <p:sp>
        <p:nvSpPr>
          <p:cNvPr id="35" name="TextBox 35"/>
          <p:cNvSpPr txBox="1"/>
          <p:nvPr/>
        </p:nvSpPr>
        <p:spPr>
          <a:xfrm>
            <a:off x="5290415" y="5375641"/>
            <a:ext cx="3243733" cy="161198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098"/>
              </a:lnSpc>
              <a:spcBef>
                <a:spcPct val="0"/>
              </a:spcBef>
            </a:pPr>
            <a:r>
              <a:rPr lang="en-US" sz="3415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droit, </a:t>
            </a:r>
            <a:r>
              <a:rPr lang="en-US" sz="3415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responsabilités</a:t>
            </a:r>
            <a:r>
              <a:rPr lang="en-US" sz="3415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US" sz="3415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normalisation</a:t>
            </a:r>
            <a:r>
              <a:rPr lang="en-US" sz="3415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…</a:t>
            </a:r>
          </a:p>
        </p:txBody>
      </p:sp>
      <p:sp>
        <p:nvSpPr>
          <p:cNvPr id="36" name="TextBox 36"/>
          <p:cNvSpPr txBox="1"/>
          <p:nvPr/>
        </p:nvSpPr>
        <p:spPr>
          <a:xfrm>
            <a:off x="9889728" y="5199348"/>
            <a:ext cx="2971982" cy="264219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098"/>
              </a:lnSpc>
              <a:spcBef>
                <a:spcPct val="0"/>
              </a:spcBef>
            </a:pPr>
            <a:r>
              <a:rPr lang="en-US" sz="3415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outils</a:t>
            </a:r>
            <a:r>
              <a:rPr lang="en-US" sz="3415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&amp; démarches QHSSE, communication…</a:t>
            </a:r>
          </a:p>
        </p:txBody>
      </p:sp>
      <p:sp>
        <p:nvSpPr>
          <p:cNvPr id="37" name="TextBox 37"/>
          <p:cNvSpPr txBox="1"/>
          <p:nvPr/>
        </p:nvSpPr>
        <p:spPr>
          <a:xfrm>
            <a:off x="14324636" y="4731453"/>
            <a:ext cx="3201364" cy="325813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195"/>
              </a:lnSpc>
            </a:pPr>
            <a:r>
              <a:rPr lang="en-US" sz="2663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3 </a:t>
            </a:r>
            <a:r>
              <a:rPr lang="en-US" sz="2663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ans</a:t>
            </a:r>
            <a:r>
              <a:rPr lang="en-US" sz="2663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663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en</a:t>
            </a:r>
            <a:r>
              <a:rPr lang="en-US" sz="2663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alternance OU </a:t>
            </a:r>
          </a:p>
          <a:p>
            <a:pPr algn="ctr">
              <a:lnSpc>
                <a:spcPts val="3195"/>
              </a:lnSpc>
              <a:spcBef>
                <a:spcPct val="0"/>
              </a:spcBef>
            </a:pPr>
            <a:r>
              <a:rPr lang="en-US" sz="2663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2 </a:t>
            </a:r>
            <a:r>
              <a:rPr lang="en-US" sz="2663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semaines</a:t>
            </a:r>
            <a:r>
              <a:rPr lang="en-US" sz="2663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de stage </a:t>
            </a:r>
            <a:r>
              <a:rPr lang="en-US" sz="2663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en</a:t>
            </a:r>
            <a:r>
              <a:rPr lang="en-US" sz="2663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1ère </a:t>
            </a:r>
            <a:r>
              <a:rPr lang="en-US" sz="2663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année</a:t>
            </a:r>
            <a:r>
              <a:rPr lang="en-US" sz="2663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+ </a:t>
            </a:r>
          </a:p>
          <a:p>
            <a:pPr algn="ctr">
              <a:lnSpc>
                <a:spcPts val="3195"/>
              </a:lnSpc>
              <a:spcBef>
                <a:spcPct val="0"/>
              </a:spcBef>
            </a:pPr>
            <a:r>
              <a:rPr lang="en-US" sz="2663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10 </a:t>
            </a:r>
            <a:r>
              <a:rPr lang="en-US" sz="2663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semaines</a:t>
            </a:r>
            <a:r>
              <a:rPr lang="en-US" sz="2663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de stage </a:t>
            </a:r>
            <a:r>
              <a:rPr lang="en-US" sz="2663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en</a:t>
            </a:r>
            <a:r>
              <a:rPr lang="en-US" sz="2663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2ᵉ </a:t>
            </a:r>
            <a:r>
              <a:rPr lang="en-US" sz="2663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année</a:t>
            </a:r>
            <a:r>
              <a:rPr lang="en-US" sz="2663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+ 3ᵉ </a:t>
            </a:r>
            <a:r>
              <a:rPr lang="en-US" sz="2663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année</a:t>
            </a:r>
            <a:r>
              <a:rPr lang="en-US" sz="2663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663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en</a:t>
            </a:r>
            <a:r>
              <a:rPr lang="en-US" sz="2663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alternance</a:t>
            </a:r>
          </a:p>
        </p:txBody>
      </p:sp>
      <p:pic>
        <p:nvPicPr>
          <p:cNvPr id="38" name="Image 37">
            <a:extLst>
              <a:ext uri="{FF2B5EF4-FFF2-40B4-BE49-F238E27FC236}">
                <a16:creationId xmlns:a16="http://schemas.microsoft.com/office/drawing/2014/main" id="{82FD80D1-3E56-4D38-A8E8-88067E3C7B0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297546" y="9209042"/>
            <a:ext cx="1590675" cy="714375"/>
          </a:xfrm>
          <a:prstGeom prst="rect">
            <a:avLst/>
          </a:prstGeom>
        </p:spPr>
      </p:pic>
    </p:spTree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117</TotalTime>
  <Words>691</Words>
  <Application>Microsoft Office PowerPoint</Application>
  <PresentationFormat>Personnalisé</PresentationFormat>
  <Paragraphs>135</Paragraphs>
  <Slides>16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16</vt:i4>
      </vt:variant>
    </vt:vector>
  </HeadingPairs>
  <TitlesOfParts>
    <vt:vector size="22" baseType="lpstr">
      <vt:lpstr>Calibri</vt:lpstr>
      <vt:lpstr>Open Sans Bold</vt:lpstr>
      <vt:lpstr>Arial Bold</vt:lpstr>
      <vt:lpstr>Arial</vt:lpstr>
      <vt:lpstr>Archivo Black</vt:lpstr>
      <vt:lpstr>Office Theme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Diaporama BUT HSE Colmar autosuffisant</dc:title>
  <dc:creator>compte.local</dc:creator>
  <cp:lastModifiedBy>nath</cp:lastModifiedBy>
  <cp:revision>15</cp:revision>
  <dcterms:created xsi:type="dcterms:W3CDTF">2006-08-16T00:00:00Z</dcterms:created>
  <dcterms:modified xsi:type="dcterms:W3CDTF">2026-01-09T13:11:36Z</dcterms:modified>
  <dc:identifier>DAGb4pddkls</dc:identifier>
</cp:coreProperties>
</file>